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43"/>
  </p:notesMasterIdLst>
  <p:sldIdLst>
    <p:sldId id="256" r:id="rId2"/>
    <p:sldId id="267" r:id="rId3"/>
    <p:sldId id="266" r:id="rId4"/>
    <p:sldId id="261" r:id="rId5"/>
    <p:sldId id="257" r:id="rId6"/>
    <p:sldId id="262" r:id="rId7"/>
    <p:sldId id="263" r:id="rId8"/>
    <p:sldId id="264" r:id="rId9"/>
    <p:sldId id="265" r:id="rId10"/>
    <p:sldId id="294" r:id="rId11"/>
    <p:sldId id="296" r:id="rId12"/>
    <p:sldId id="29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81" r:id="rId23"/>
    <p:sldId id="276" r:id="rId24"/>
    <p:sldId id="282" r:id="rId25"/>
    <p:sldId id="283" r:id="rId26"/>
    <p:sldId id="284" r:id="rId27"/>
    <p:sldId id="286" r:id="rId28"/>
    <p:sldId id="287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59" r:id="rId37"/>
    <p:sldId id="260" r:id="rId38"/>
    <p:sldId id="258" r:id="rId39"/>
    <p:sldId id="277" r:id="rId40"/>
    <p:sldId id="278" r:id="rId41"/>
    <p:sldId id="27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49F92-9AA8-46B7-BDB7-F0386C4FA1B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433C-999A-4BEB-A02D-90DFE9C0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0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433C-999A-4BEB-A02D-90DFE9C0BC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9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5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90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1945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7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6283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24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14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7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7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2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3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82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7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7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8EC0BC0-A046-43E0-9A16-695F16524CB0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E33ED1D-932E-4696-9E92-ED4B24B5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38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C12E1A-1837-20F5-AFF7-BE4D84B1C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561" y="429725"/>
            <a:ext cx="8420877" cy="2971801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/>
              <a:t>Проектиране и разработка на уеб система за управление на фитнес верига</a:t>
            </a:r>
            <a:endParaRPr lang="en-US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0BE3707D-15C6-2480-FC42-024074660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8643" y="4067745"/>
            <a:ext cx="6400800" cy="1947333"/>
          </a:xfrm>
        </p:spPr>
        <p:txBody>
          <a:bodyPr>
            <a:normAutofit/>
          </a:bodyPr>
          <a:lstStyle/>
          <a:p>
            <a:pPr algn="ctr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Дипломант: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Славян Христов Христов</a:t>
            </a:r>
          </a:p>
          <a:p>
            <a:pPr algn="ctr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Факултетен №: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18621793</a:t>
            </a:r>
          </a:p>
          <a:p>
            <a:pPr algn="ctr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Ръководител: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ас. инж. Антоанета Иванова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01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DFD3A5FD-8415-E864-9DDD-71FF9E9F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0722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ПРОГРАМНА РЕАЛИЗАЦИЯ</a:t>
            </a:r>
            <a:r>
              <a:rPr lang="en-US" dirty="0"/>
              <a:t> – </a:t>
            </a:r>
            <a:r>
              <a:rPr lang="bg-BG" dirty="0"/>
              <a:t>СТРУКТУРА НА ПРОЕКТА</a:t>
            </a:r>
            <a:br>
              <a:rPr lang="bg-BG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Backend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02A64233-78AB-DF7A-FDAE-722002E5D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308" y="2068512"/>
            <a:ext cx="4648911" cy="3390396"/>
          </a:xfrm>
          <a:prstGeom prst="rect">
            <a:avLst/>
          </a:prstGeom>
        </p:spPr>
      </p:pic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F7255B53-C29A-BDC6-ECF6-D9B190F144E9}"/>
              </a:ext>
            </a:extLst>
          </p:cNvPr>
          <p:cNvSpPr txBox="1"/>
          <p:nvPr/>
        </p:nvSpPr>
        <p:spPr>
          <a:xfrm>
            <a:off x="5580668" y="1889557"/>
            <a:ext cx="5334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1. </a:t>
            </a:r>
            <a:r>
              <a:rPr lang="bg-BG" sz="1500" dirty="0"/>
              <a:t>Модули за осъществяване на връзката с БД и синхронизиране на моделите с таблиците: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err="1"/>
              <a:t>db-connections.js</a:t>
            </a:r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./models/</a:t>
            </a:r>
            <a:r>
              <a:rPr lang="en-US" sz="1500" b="1" dirty="0" err="1"/>
              <a:t>index.js</a:t>
            </a:r>
            <a:endParaRPr lang="en-US" sz="1500" b="1" dirty="0"/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0D094122-8FE4-110E-0AF3-DD69E3F69E55}"/>
              </a:ext>
            </a:extLst>
          </p:cNvPr>
          <p:cNvSpPr txBox="1"/>
          <p:nvPr/>
        </p:nvSpPr>
        <p:spPr>
          <a:xfrm>
            <a:off x="5580668" y="3067640"/>
            <a:ext cx="5401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2. </a:t>
            </a:r>
            <a:r>
              <a:rPr lang="bg-BG" sz="1500" dirty="0"/>
              <a:t>Модули за стартиране и конфигуриране на </a:t>
            </a:r>
            <a:r>
              <a:rPr lang="en-US" sz="1500" dirty="0"/>
              <a:t>HTTP</a:t>
            </a:r>
            <a:r>
              <a:rPr lang="bg-BG" sz="1500" dirty="0"/>
              <a:t> сървъра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err="1"/>
              <a:t>app.js</a:t>
            </a:r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err="1"/>
              <a:t>server.js</a:t>
            </a:r>
            <a:endParaRPr lang="en-US" sz="1500" b="1" dirty="0"/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8C51755F-E944-76FE-0B8A-BBA72FB838D2}"/>
              </a:ext>
            </a:extLst>
          </p:cNvPr>
          <p:cNvSpPr txBox="1"/>
          <p:nvPr/>
        </p:nvSpPr>
        <p:spPr>
          <a:xfrm>
            <a:off x="5608662" y="4329752"/>
            <a:ext cx="48925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3. </a:t>
            </a:r>
            <a:r>
              <a:rPr lang="en-US" sz="1500" b="1" dirty="0"/>
              <a:t>Models </a:t>
            </a:r>
            <a:r>
              <a:rPr lang="en-US" sz="1500" dirty="0"/>
              <a:t>- </a:t>
            </a:r>
            <a:r>
              <a:rPr lang="bg-BG" sz="1500" dirty="0"/>
              <a:t>Компонент/директория, съдържаща всички </a:t>
            </a:r>
            <a:r>
              <a:rPr lang="bg-BG" sz="1500" dirty="0" err="1"/>
              <a:t>описатели</a:t>
            </a:r>
            <a:r>
              <a:rPr lang="bg-BG" sz="1500" dirty="0"/>
              <a:t> на таблица(модели) в</a:t>
            </a:r>
            <a:r>
              <a:rPr lang="en-US" sz="1500" dirty="0"/>
              <a:t> </a:t>
            </a:r>
            <a:r>
              <a:rPr lang="bg-BG" sz="1500" dirty="0"/>
              <a:t>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33</a:t>
            </a:r>
            <a:r>
              <a:rPr lang="bg-BG" sz="1500" dirty="0"/>
              <a:t> модела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Дефиниране на колони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Създаване на асоциации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8663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79AEF5B2-6678-6FAE-DC20-8B931020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0722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bg-BG" dirty="0"/>
              <a:t>ПРОГРАМНА РЕАЛИЗАЦИЯ</a:t>
            </a:r>
            <a:r>
              <a:rPr lang="en-US" dirty="0"/>
              <a:t> – </a:t>
            </a:r>
            <a:r>
              <a:rPr lang="bg-BG" dirty="0"/>
              <a:t>СТРУКТУРА НА ПРОЕКТА</a:t>
            </a:r>
            <a:br>
              <a:rPr lang="bg-BG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5" name="Контейнер за съдържание 5">
            <a:extLst>
              <a:ext uri="{FF2B5EF4-FFF2-40B4-BE49-F238E27FC236}">
                <a16:creationId xmlns:a16="http://schemas.microsoft.com/office/drawing/2014/main" id="{E9BA06C8-7EE4-36C1-99FF-12DC16E7D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308" y="2068512"/>
            <a:ext cx="4648911" cy="3390396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65941CD7-A5BB-2628-9E11-2450138B6566}"/>
              </a:ext>
            </a:extLst>
          </p:cNvPr>
          <p:cNvSpPr txBox="1"/>
          <p:nvPr/>
        </p:nvSpPr>
        <p:spPr>
          <a:xfrm>
            <a:off x="5918376" y="1765612"/>
            <a:ext cx="550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500" dirty="0"/>
              <a:t>4. </a:t>
            </a:r>
            <a:r>
              <a:rPr lang="en-US" sz="1500" b="1" dirty="0"/>
              <a:t>Controllers </a:t>
            </a:r>
            <a:r>
              <a:rPr lang="en-US" sz="1500" dirty="0"/>
              <a:t>- </a:t>
            </a:r>
            <a:r>
              <a:rPr lang="bg-BG" sz="1500" dirty="0"/>
              <a:t>Компонент/директория, съдържаща всички контролери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Модули за обработка на </a:t>
            </a:r>
            <a:r>
              <a:rPr lang="en-US" sz="1500" dirty="0"/>
              <a:t>HTTP</a:t>
            </a:r>
            <a:r>
              <a:rPr lang="bg-BG" sz="1500" dirty="0"/>
              <a:t> заявки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Осем модула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B129F225-4F4F-2758-D2A3-64B6EDEB7C48}"/>
              </a:ext>
            </a:extLst>
          </p:cNvPr>
          <p:cNvSpPr txBox="1"/>
          <p:nvPr/>
        </p:nvSpPr>
        <p:spPr>
          <a:xfrm>
            <a:off x="5914883" y="2949022"/>
            <a:ext cx="5486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500" dirty="0"/>
              <a:t>5. </a:t>
            </a:r>
            <a:r>
              <a:rPr lang="en-US" sz="1500" b="1" dirty="0"/>
              <a:t>Services </a:t>
            </a:r>
            <a:r>
              <a:rPr lang="en-US" sz="1500" dirty="0"/>
              <a:t>– </a:t>
            </a:r>
            <a:r>
              <a:rPr lang="bg-BG" sz="1500" dirty="0"/>
              <a:t>Компонент/директория, съдържаща всички модули за работа с бизнес слоя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Извършване на операции и справки</a:t>
            </a:r>
            <a:endParaRPr lang="en-US" sz="1500" dirty="0"/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4E138A9E-A261-CF4D-8C3F-4057E66E060D}"/>
              </a:ext>
            </a:extLst>
          </p:cNvPr>
          <p:cNvSpPr txBox="1"/>
          <p:nvPr/>
        </p:nvSpPr>
        <p:spPr>
          <a:xfrm>
            <a:off x="5923800" y="3912911"/>
            <a:ext cx="56087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500" dirty="0"/>
              <a:t>6. </a:t>
            </a:r>
            <a:r>
              <a:rPr lang="en-US" sz="1500" b="1" dirty="0"/>
              <a:t>Routes </a:t>
            </a:r>
            <a:r>
              <a:rPr lang="en-US" sz="1500" dirty="0"/>
              <a:t>– </a:t>
            </a:r>
            <a:r>
              <a:rPr lang="bg-BG" sz="1500" dirty="0"/>
              <a:t>Компонент/директория, съдържаща всички модули за дефиниция на крайните точки към уеб сървъра</a:t>
            </a:r>
            <a:endParaRPr lang="en-US" sz="1500" dirty="0"/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D47AD589-99D6-C5EA-8E09-0BA0CC46FC0C}"/>
              </a:ext>
            </a:extLst>
          </p:cNvPr>
          <p:cNvSpPr txBox="1"/>
          <p:nvPr/>
        </p:nvSpPr>
        <p:spPr>
          <a:xfrm>
            <a:off x="5923800" y="4971523"/>
            <a:ext cx="56169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500" dirty="0"/>
              <a:t>7. </a:t>
            </a:r>
            <a:r>
              <a:rPr lang="en-US" sz="1500" b="1" dirty="0"/>
              <a:t>Middleware </a:t>
            </a:r>
            <a:r>
              <a:rPr lang="en-US" sz="1500" dirty="0"/>
              <a:t>–</a:t>
            </a:r>
            <a:r>
              <a:rPr lang="bg-BG" sz="1500" dirty="0"/>
              <a:t> Компонент/директория, съдържаща всички модули от тип междинен слой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Извършване на действие върху </a:t>
            </a:r>
            <a:r>
              <a:rPr lang="en-US" sz="1500" dirty="0"/>
              <a:t>HTTP</a:t>
            </a:r>
            <a:r>
              <a:rPr lang="bg-BG" sz="1500" dirty="0"/>
              <a:t> заявката/отговор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4889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9E319E4-AF6A-85C1-6E9A-04C179F2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280722"/>
            <a:ext cx="8534400" cy="1507067"/>
          </a:xfrm>
        </p:spPr>
        <p:txBody>
          <a:bodyPr>
            <a:normAutofit/>
          </a:bodyPr>
          <a:lstStyle/>
          <a:p>
            <a:r>
              <a:rPr lang="bg-BG" dirty="0"/>
              <a:t>Програмна Реализация</a:t>
            </a:r>
            <a:br>
              <a:rPr lang="bg-BG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FRONTEND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ED9BF7B8-FFC9-0C11-E68C-79BF07943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96" y="1840133"/>
            <a:ext cx="4457285" cy="4072023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91C8968-C2F8-0C8C-DDD9-419D5211C539}"/>
              </a:ext>
            </a:extLst>
          </p:cNvPr>
          <p:cNvSpPr txBox="1"/>
          <p:nvPr/>
        </p:nvSpPr>
        <p:spPr>
          <a:xfrm>
            <a:off x="6096000" y="1632370"/>
            <a:ext cx="46599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Views</a:t>
            </a:r>
            <a:r>
              <a:rPr lang="en-US" sz="1500" dirty="0"/>
              <a:t> – </a:t>
            </a:r>
            <a:r>
              <a:rPr lang="bg-BG" sz="1500" dirty="0"/>
              <a:t>Компонент/директория, съдържаща всички уеб страници</a:t>
            </a:r>
            <a:endParaRPr lang="en-US" sz="1500" dirty="0"/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079E403A-18CD-9FA0-B673-40566408DA8C}"/>
              </a:ext>
            </a:extLst>
          </p:cNvPr>
          <p:cNvSpPr txBox="1"/>
          <p:nvPr/>
        </p:nvSpPr>
        <p:spPr>
          <a:xfrm>
            <a:off x="6055382" y="2544377"/>
            <a:ext cx="48041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Components</a:t>
            </a:r>
            <a:r>
              <a:rPr lang="en-US" sz="1500" dirty="0"/>
              <a:t> –</a:t>
            </a:r>
            <a:r>
              <a:rPr lang="bg-BG" sz="1500" dirty="0"/>
              <a:t> Компонент/директория, съдържаща всички потребителски интерфейси/изгледи</a:t>
            </a:r>
            <a:endParaRPr lang="en-US" sz="1500" dirty="0"/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16AE32D6-F1D2-3412-6393-DD7CAA338BB0}"/>
              </a:ext>
            </a:extLst>
          </p:cNvPr>
          <p:cNvSpPr txBox="1"/>
          <p:nvPr/>
        </p:nvSpPr>
        <p:spPr>
          <a:xfrm>
            <a:off x="6108303" y="3754141"/>
            <a:ext cx="4804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Services</a:t>
            </a:r>
            <a:r>
              <a:rPr lang="en-US" sz="1500" dirty="0"/>
              <a:t> – </a:t>
            </a:r>
            <a:r>
              <a:rPr lang="bg-BG" sz="1500" dirty="0"/>
              <a:t>Класове за работа с </a:t>
            </a:r>
            <a:r>
              <a:rPr lang="en-US" sz="1500" dirty="0"/>
              <a:t>AJAX</a:t>
            </a:r>
            <a:r>
              <a:rPr lang="bg-BG" sz="1500" dirty="0"/>
              <a:t> и хранилището на браузъра</a:t>
            </a:r>
            <a:endParaRPr lang="en-US" sz="1500" dirty="0"/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EC8F34B9-49FA-DB6D-F728-49CDECA3DE5A}"/>
              </a:ext>
            </a:extLst>
          </p:cNvPr>
          <p:cNvSpPr txBox="1"/>
          <p:nvPr/>
        </p:nvSpPr>
        <p:spPr>
          <a:xfrm>
            <a:off x="6174557" y="4704436"/>
            <a:ext cx="4737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Router</a:t>
            </a:r>
            <a:r>
              <a:rPr lang="en-US" sz="1500" dirty="0"/>
              <a:t> –</a:t>
            </a:r>
            <a:r>
              <a:rPr lang="bg-BG" sz="1500" dirty="0"/>
              <a:t> Съдържа модул, в който са дефинирани адресите към уеб страниците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Vue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Маршрутни защити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77942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DF2E2DC5-9C94-78B9-D2BC-1D9B9BA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SITE MAP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Контейнер за съдържание 6">
            <a:extLst>
              <a:ext uri="{FF2B5EF4-FFF2-40B4-BE49-F238E27FC236}">
                <a16:creationId xmlns:a16="http://schemas.microsoft.com/office/drawing/2014/main" id="{FB6154F5-B42E-F97E-A093-DE657D53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68" y="1897338"/>
            <a:ext cx="8900661" cy="4475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9114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Контейнер за съдържание 5" descr="Картина, която съдържа текст, играч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E69A0857-8E42-A32F-8A11-E6681EB60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65" y="1787100"/>
            <a:ext cx="7590756" cy="2995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Картина 6" descr="Картина, която съдържа текст, електроника&#10;&#10;Описанието е генерирано автоматично">
            <a:extLst>
              <a:ext uri="{FF2B5EF4-FFF2-40B4-BE49-F238E27FC236}">
                <a16:creationId xmlns:a16="http://schemas.microsoft.com/office/drawing/2014/main" id="{9B2D2EAA-68B7-7092-5622-AB3683C3B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28" y="3025279"/>
            <a:ext cx="4773058" cy="2585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Картина 7" descr="Картина, която съдържа текст, закрито, комплект&#10;&#10;Описанието е генерирано автоматично">
            <a:extLst>
              <a:ext uri="{FF2B5EF4-FFF2-40B4-BE49-F238E27FC236}">
                <a16:creationId xmlns:a16="http://schemas.microsoft.com/office/drawing/2014/main" id="{18305379-A86B-6E15-5041-F06B283B0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947" y="3312039"/>
            <a:ext cx="4889762" cy="2527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67F3F1AB-63AF-4E18-1B83-8AB9B9455388}"/>
              </a:ext>
            </a:extLst>
          </p:cNvPr>
          <p:cNvSpPr txBox="1"/>
          <p:nvPr/>
        </p:nvSpPr>
        <p:spPr>
          <a:xfrm>
            <a:off x="8298396" y="1932984"/>
            <a:ext cx="36628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Запознаване на крайния потребител със системата;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Справки за брой:</a:t>
            </a:r>
          </a:p>
          <a:p>
            <a:pPr marL="742950" lvl="1" indent="-285750">
              <a:buFontTx/>
              <a:buChar char="-"/>
            </a:pPr>
            <a:r>
              <a:rPr lang="bg-BG" sz="1500" dirty="0"/>
              <a:t>Инструктори</a:t>
            </a:r>
          </a:p>
          <a:p>
            <a:pPr marL="742950" lvl="1" indent="-285750">
              <a:buFontTx/>
              <a:buChar char="-"/>
            </a:pPr>
            <a:r>
              <a:rPr lang="bg-BG" sz="1500" dirty="0"/>
              <a:t>Фитнес зали</a:t>
            </a:r>
          </a:p>
          <a:p>
            <a:pPr marL="742950" lvl="1" indent="-285750">
              <a:buFontTx/>
              <a:buChar char="-"/>
            </a:pPr>
            <a:r>
              <a:rPr lang="bg-BG" sz="1500" dirty="0"/>
              <a:t>Режими</a:t>
            </a:r>
          </a:p>
          <a:p>
            <a:endParaRPr lang="en-US" sz="1500" dirty="0"/>
          </a:p>
        </p:txBody>
      </p:sp>
      <p:sp>
        <p:nvSpPr>
          <p:cNvPr id="11" name="Заглавие 3">
            <a:extLst>
              <a:ext uri="{FF2B5EF4-FFF2-40B4-BE49-F238E27FC236}">
                <a16:creationId xmlns:a16="http://schemas.microsoft.com/office/drawing/2014/main" id="{521720CE-93B9-3B00-2845-80B64CB4EE87}"/>
              </a:ext>
            </a:extLst>
          </p:cNvPr>
          <p:cNvSpPr txBox="1">
            <a:spLocks/>
          </p:cNvSpPr>
          <p:nvPr/>
        </p:nvSpPr>
        <p:spPr>
          <a:xfrm>
            <a:off x="335349" y="189420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НАЧАЛНА СТРАНИЦА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25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AF2A90D0-E431-8EF9-140F-DFEB6336D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180" y="1793246"/>
            <a:ext cx="7152065" cy="3471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FBC0AEB8-C78E-7E95-7CD8-7CB02255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20" y="2365251"/>
            <a:ext cx="2868062" cy="2226665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35F49314-425C-7766-F3D5-B3213A11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46" y="2359301"/>
            <a:ext cx="2878009" cy="2232615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DD04354C-F507-D9C3-4BE6-7F4D441DB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333" y="2540739"/>
            <a:ext cx="3281983" cy="1976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E89AC242-A3C4-34AE-3CFD-A8A9A7BBA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737" y="2933865"/>
            <a:ext cx="3602247" cy="2031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C8C4BD37-AD79-C391-5404-3AA81BE25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8322" y="3349868"/>
            <a:ext cx="3602247" cy="2183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Заглавие 3">
            <a:extLst>
              <a:ext uri="{FF2B5EF4-FFF2-40B4-BE49-F238E27FC236}">
                <a16:creationId xmlns:a16="http://schemas.microsoft.com/office/drawing/2014/main" id="{AFCA395D-3A70-3FF9-57F3-777116BD0E23}"/>
              </a:ext>
            </a:extLst>
          </p:cNvPr>
          <p:cNvSpPr txBox="1">
            <a:spLocks/>
          </p:cNvSpPr>
          <p:nvPr/>
        </p:nvSpPr>
        <p:spPr>
          <a:xfrm>
            <a:off x="335349" y="189420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РЕГИСТРАЦИЯ НА КЛИЕНТ</a:t>
            </a:r>
            <a:endParaRPr lang="en-US" sz="2400" dirty="0"/>
          </a:p>
        </p:txBody>
      </p:sp>
      <p:sp>
        <p:nvSpPr>
          <p:cNvPr id="24" name="Текстово поле 23">
            <a:extLst>
              <a:ext uri="{FF2B5EF4-FFF2-40B4-BE49-F238E27FC236}">
                <a16:creationId xmlns:a16="http://schemas.microsoft.com/office/drawing/2014/main" id="{8BDB832C-DBCB-1A09-7A25-3611C19EF268}"/>
              </a:ext>
            </a:extLst>
          </p:cNvPr>
          <p:cNvSpPr txBox="1"/>
          <p:nvPr/>
        </p:nvSpPr>
        <p:spPr>
          <a:xfrm>
            <a:off x="7956223" y="1875934"/>
            <a:ext cx="3912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 err="1"/>
              <a:t>Многостъпкова</a:t>
            </a:r>
            <a:r>
              <a:rPr lang="bg-BG" sz="1500" dirty="0"/>
              <a:t> форма;</a:t>
            </a:r>
          </a:p>
          <a:p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невалидни входни данни;</a:t>
            </a:r>
          </a:p>
          <a:p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</a:t>
            </a:r>
            <a:r>
              <a:rPr lang="bg-BG" sz="1500" dirty="0" err="1"/>
              <a:t>непопълнени</a:t>
            </a:r>
            <a:r>
              <a:rPr lang="bg-BG" sz="1500" dirty="0"/>
              <a:t> полета;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213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Контейнер за съдържание 5" descr="Картина, която съдържа текст, екранна снимка, екран&#10;&#10;Описанието е генерирано автоматично">
            <a:extLst>
              <a:ext uri="{FF2B5EF4-FFF2-40B4-BE49-F238E27FC236}">
                <a16:creationId xmlns:a16="http://schemas.microsoft.com/office/drawing/2014/main" id="{137B0175-80AB-146A-8826-3159BAA5B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462" y="1992311"/>
            <a:ext cx="7533100" cy="3523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36D40BF9-7982-5885-A26E-E6E7B08E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42" y="3419739"/>
            <a:ext cx="3434316" cy="1103608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22040C6F-9EFA-10B6-B28F-410C59C1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041" y="3348521"/>
            <a:ext cx="3511918" cy="1181896"/>
          </a:xfrm>
          <a:prstGeom prst="rect">
            <a:avLst/>
          </a:prstGeom>
        </p:spPr>
      </p:pic>
      <p:sp>
        <p:nvSpPr>
          <p:cNvPr id="2" name="Заглавие 3">
            <a:extLst>
              <a:ext uri="{FF2B5EF4-FFF2-40B4-BE49-F238E27FC236}">
                <a16:creationId xmlns:a16="http://schemas.microsoft.com/office/drawing/2014/main" id="{303FADEC-54E5-3B98-8A18-F5AA5F18E35C}"/>
              </a:ext>
            </a:extLst>
          </p:cNvPr>
          <p:cNvSpPr txBox="1">
            <a:spLocks/>
          </p:cNvSpPr>
          <p:nvPr/>
        </p:nvSpPr>
        <p:spPr>
          <a:xfrm>
            <a:off x="335349" y="189420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ВХОД В СИСТЕМАТА</a:t>
            </a:r>
            <a:endParaRPr lang="en-US" sz="2400" dirty="0"/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EE44201D-A2F5-01F7-6E1B-DA43980827A8}"/>
              </a:ext>
            </a:extLst>
          </p:cNvPr>
          <p:cNvSpPr txBox="1"/>
          <p:nvPr/>
        </p:nvSpPr>
        <p:spPr>
          <a:xfrm>
            <a:off x="8296864" y="2224669"/>
            <a:ext cx="3605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</a:t>
            </a:r>
            <a:r>
              <a:rPr lang="bg-BG" sz="1500" dirty="0" err="1"/>
              <a:t>непопълнени</a:t>
            </a:r>
            <a:r>
              <a:rPr lang="bg-BG" sz="1500" dirty="0"/>
              <a:t> полета;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грешно потребителско име или парола;</a:t>
            </a:r>
          </a:p>
        </p:txBody>
      </p:sp>
    </p:spTree>
    <p:extLst>
      <p:ext uri="{BB962C8B-B14F-4D97-AF65-F5344CB8AC3E}">
        <p14:creationId xmlns:p14="http://schemas.microsoft.com/office/powerpoint/2010/main" val="132176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AE567939-2FEB-A58D-236E-A87A919CA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476" y="2039303"/>
            <a:ext cx="7142513" cy="3138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Картина 5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554AA8CE-CD3E-481B-BEFC-829D5E8A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0" y="2177638"/>
            <a:ext cx="5927974" cy="2999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E6AC7B20-37DD-2628-4766-DB6AF1D8A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6" y="1992693"/>
            <a:ext cx="7194385" cy="34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3AF7128-4685-3A6F-DE0F-35FF97460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581" y="2077131"/>
            <a:ext cx="2604301" cy="738381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A4BE6D2B-A9D2-3079-71F5-95A5B2D63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664" y="2111410"/>
            <a:ext cx="2796611" cy="857874"/>
          </a:xfrm>
          <a:prstGeom prst="rect">
            <a:avLst/>
          </a:prstGeom>
        </p:spPr>
      </p:pic>
      <p:sp>
        <p:nvSpPr>
          <p:cNvPr id="3" name="Заглавие 3">
            <a:extLst>
              <a:ext uri="{FF2B5EF4-FFF2-40B4-BE49-F238E27FC236}">
                <a16:creationId xmlns:a16="http://schemas.microsoft.com/office/drawing/2014/main" id="{8C8CC899-F370-FFEA-EB80-B3B09D8C94E2}"/>
              </a:ext>
            </a:extLst>
          </p:cNvPr>
          <p:cNvSpPr txBox="1">
            <a:spLocks/>
          </p:cNvSpPr>
          <p:nvPr/>
        </p:nvSpPr>
        <p:spPr>
          <a:xfrm>
            <a:off x="335349" y="189420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ЗАБРАВЕНА ПАРОЛА</a:t>
            </a:r>
            <a:endParaRPr lang="en-US" sz="2400" dirty="0"/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CD805423-137A-204A-A635-98A5681F3E73}"/>
              </a:ext>
            </a:extLst>
          </p:cNvPr>
          <p:cNvSpPr txBox="1"/>
          <p:nvPr/>
        </p:nvSpPr>
        <p:spPr>
          <a:xfrm>
            <a:off x="7932180" y="1868672"/>
            <a:ext cx="376129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Диалогов прозорец за въвеждане на имейл адрес;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Изпращане на мейл до въведения адрес;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Пренасочване към страницата за смяна на парола;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липсващи и некоректни данни;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изтекъл период, в който може да се осъществи смяната;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721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639C02E5-1A8A-4745-C5F6-15A5DC84D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0" y="1885907"/>
            <a:ext cx="7396716" cy="3580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Заглавие 3">
            <a:extLst>
              <a:ext uri="{FF2B5EF4-FFF2-40B4-BE49-F238E27FC236}">
                <a16:creationId xmlns:a16="http://schemas.microsoft.com/office/drawing/2014/main" id="{43D964E9-F9F4-7F29-6BE5-64ED1384FA6A}"/>
              </a:ext>
            </a:extLst>
          </p:cNvPr>
          <p:cNvSpPr txBox="1">
            <a:spLocks/>
          </p:cNvSpPr>
          <p:nvPr/>
        </p:nvSpPr>
        <p:spPr>
          <a:xfrm>
            <a:off x="335349" y="189420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ФИТНЕС ЗАЛИ</a:t>
            </a:r>
            <a:endParaRPr lang="en-US" sz="2400" dirty="0"/>
          </a:p>
        </p:txBody>
      </p:sp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B6D5B0CB-35B8-E5ED-6781-AA40D273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6" y="1887757"/>
            <a:ext cx="7396715" cy="3590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Текстово поле 20">
            <a:extLst>
              <a:ext uri="{FF2B5EF4-FFF2-40B4-BE49-F238E27FC236}">
                <a16:creationId xmlns:a16="http://schemas.microsoft.com/office/drawing/2014/main" id="{6EEF5A3D-A1B6-93E5-A740-4FB95A20DC95}"/>
              </a:ext>
            </a:extLst>
          </p:cNvPr>
          <p:cNvSpPr txBox="1"/>
          <p:nvPr/>
        </p:nvSpPr>
        <p:spPr>
          <a:xfrm>
            <a:off x="7849108" y="1475488"/>
            <a:ext cx="40818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Всички спортни/фитнес центрове;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Филтрация по цена на месечна такса за посещение;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Търсене на фитнес зали по всякакъв критерии (име, цена, град, размер, такса и т.н.);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Сортиране във възходящ и низходящ ред по месечна такса и размер;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Страница за избрана фитнес зала;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Галерия с изображения;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Детайли на фитнес зала;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Бутони за извършване на действия;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2257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Заглавие 3">
            <a:extLst>
              <a:ext uri="{FF2B5EF4-FFF2-40B4-BE49-F238E27FC236}">
                <a16:creationId xmlns:a16="http://schemas.microsoft.com/office/drawing/2014/main" id="{6FBEB87F-219C-4DEB-BC71-A08643663A70}"/>
              </a:ext>
            </a:extLst>
          </p:cNvPr>
          <p:cNvSpPr txBox="1">
            <a:spLocks/>
          </p:cNvSpPr>
          <p:nvPr/>
        </p:nvSpPr>
        <p:spPr>
          <a:xfrm>
            <a:off x="335349" y="189420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Фитнес инструктори</a:t>
            </a:r>
            <a:endParaRPr lang="en-US" sz="2400" dirty="0"/>
          </a:p>
        </p:txBody>
      </p:sp>
      <p:pic>
        <p:nvPicPr>
          <p:cNvPr id="19" name="Картина 18">
            <a:extLst>
              <a:ext uri="{FF2B5EF4-FFF2-40B4-BE49-F238E27FC236}">
                <a16:creationId xmlns:a16="http://schemas.microsoft.com/office/drawing/2014/main" id="{66E7F0F7-1F91-15F7-0BD4-2F73FB29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885907"/>
            <a:ext cx="7533485" cy="359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Текстово поле 19">
            <a:extLst>
              <a:ext uri="{FF2B5EF4-FFF2-40B4-BE49-F238E27FC236}">
                <a16:creationId xmlns:a16="http://schemas.microsoft.com/office/drawing/2014/main" id="{F507E18B-FEAF-5DDE-9E35-B4973E0D4DB6}"/>
              </a:ext>
            </a:extLst>
          </p:cNvPr>
          <p:cNvSpPr txBox="1"/>
          <p:nvPr/>
        </p:nvSpPr>
        <p:spPr>
          <a:xfrm>
            <a:off x="8210746" y="2007909"/>
            <a:ext cx="3645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Търсене на инструктор по име;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Наемане на фитнес инструктор;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2924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Заглавие 10">
            <a:extLst>
              <a:ext uri="{FF2B5EF4-FFF2-40B4-BE49-F238E27FC236}">
                <a16:creationId xmlns:a16="http://schemas.microsoft.com/office/drawing/2014/main" id="{B9C74702-76C8-8C11-16FC-9A8E4F46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368827"/>
            <a:ext cx="8534400" cy="1507067"/>
          </a:xfrm>
        </p:spPr>
        <p:txBody>
          <a:bodyPr>
            <a:normAutofit/>
          </a:bodyPr>
          <a:lstStyle/>
          <a:p>
            <a:r>
              <a:rPr lang="bg-BG" dirty="0"/>
              <a:t>Мотивация и ЦЕЛИ НА РАЗРАБОТКАТА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Групиране 12">
            <a:extLst>
              <a:ext uri="{FF2B5EF4-FFF2-40B4-BE49-F238E27FC236}">
                <a16:creationId xmlns:a16="http://schemas.microsoft.com/office/drawing/2014/main" id="{324F1684-1706-E260-1361-0149DFCDDE4C}"/>
              </a:ext>
            </a:extLst>
          </p:cNvPr>
          <p:cNvGrpSpPr/>
          <p:nvPr/>
        </p:nvGrpSpPr>
        <p:grpSpPr>
          <a:xfrm>
            <a:off x="499621" y="1980562"/>
            <a:ext cx="4996206" cy="4191638"/>
            <a:chOff x="499621" y="1980562"/>
            <a:chExt cx="4996206" cy="4191638"/>
          </a:xfrm>
        </p:grpSpPr>
        <p:sp>
          <p:nvSpPr>
            <p:cNvPr id="6" name="Текстово поле 5">
              <a:extLst>
                <a:ext uri="{FF2B5EF4-FFF2-40B4-BE49-F238E27FC236}">
                  <a16:creationId xmlns:a16="http://schemas.microsoft.com/office/drawing/2014/main" id="{6448B121-85AC-6D05-A9EE-995648D1B049}"/>
                </a:ext>
              </a:extLst>
            </p:cNvPr>
            <p:cNvSpPr txBox="1"/>
            <p:nvPr/>
          </p:nvSpPr>
          <p:spPr>
            <a:xfrm>
              <a:off x="842190" y="2146796"/>
              <a:ext cx="4176074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dirty="0"/>
                <a:t>Онлайн платформа за промотиране на здравословен начин на живот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bg-BG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dirty="0"/>
                <a:t>Осигуряване на управление на повечето административни дейности, които стоят зад фитнес верига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bg-BG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dirty="0"/>
                <a:t>Предоставяне на информация и услуги по бърз и удобен начин чрез уеб пространството.</a:t>
              </a:r>
              <a:endParaRPr lang="en-US" dirty="0"/>
            </a:p>
          </p:txBody>
        </p:sp>
        <p:sp>
          <p:nvSpPr>
            <p:cNvPr id="8" name="Правоъгълник 7">
              <a:extLst>
                <a:ext uri="{FF2B5EF4-FFF2-40B4-BE49-F238E27FC236}">
                  <a16:creationId xmlns:a16="http://schemas.microsoft.com/office/drawing/2014/main" id="{9450AA6F-5C47-22DB-2E41-48D14F7166EF}"/>
                </a:ext>
              </a:extLst>
            </p:cNvPr>
            <p:cNvSpPr/>
            <p:nvPr/>
          </p:nvSpPr>
          <p:spPr>
            <a:xfrm>
              <a:off x="499621" y="1980562"/>
              <a:ext cx="4996206" cy="4191638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Групиране 9">
            <a:extLst>
              <a:ext uri="{FF2B5EF4-FFF2-40B4-BE49-F238E27FC236}">
                <a16:creationId xmlns:a16="http://schemas.microsoft.com/office/drawing/2014/main" id="{442DC6AD-1F20-92B6-3172-26E46F4E6994}"/>
              </a:ext>
            </a:extLst>
          </p:cNvPr>
          <p:cNvGrpSpPr/>
          <p:nvPr/>
        </p:nvGrpSpPr>
        <p:grpSpPr>
          <a:xfrm>
            <a:off x="6569937" y="1980562"/>
            <a:ext cx="4996206" cy="4191638"/>
            <a:chOff x="6754474" y="1979830"/>
            <a:chExt cx="4996206" cy="4191638"/>
          </a:xfrm>
        </p:grpSpPr>
        <p:sp>
          <p:nvSpPr>
            <p:cNvPr id="7" name="Текстово поле 6">
              <a:extLst>
                <a:ext uri="{FF2B5EF4-FFF2-40B4-BE49-F238E27FC236}">
                  <a16:creationId xmlns:a16="http://schemas.microsoft.com/office/drawing/2014/main" id="{6FFF9490-D798-BF04-ED2B-156947A03A93}"/>
                </a:ext>
              </a:extLst>
            </p:cNvPr>
            <p:cNvSpPr txBox="1"/>
            <p:nvPr/>
          </p:nvSpPr>
          <p:spPr>
            <a:xfrm>
              <a:off x="7076094" y="2090490"/>
              <a:ext cx="4477732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dirty="0"/>
                <a:t>Уеб системата предоставя:</a:t>
              </a:r>
            </a:p>
            <a:p>
              <a:endParaRPr lang="bg-BG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dirty="0"/>
                <a:t>Добавяне, управление и преглед на фитнес зали, служители и клиенти</a:t>
              </a:r>
            </a:p>
            <a:p>
              <a:endParaRPr lang="bg-BG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dirty="0"/>
                <a:t>Закупуване на членства в избрани фитнес зали/центрове</a:t>
              </a:r>
            </a:p>
            <a:p>
              <a:endParaRPr lang="bg-BG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dirty="0"/>
                <a:t>Създаване и управление на хранителни режими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bg-BG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dirty="0"/>
                <a:t>Създаване и управление на тренировъчни програми</a:t>
              </a:r>
              <a:endParaRPr lang="en-US" dirty="0"/>
            </a:p>
          </p:txBody>
        </p:sp>
        <p:sp>
          <p:nvSpPr>
            <p:cNvPr id="9" name="Правоъгълник 8">
              <a:extLst>
                <a:ext uri="{FF2B5EF4-FFF2-40B4-BE49-F238E27FC236}">
                  <a16:creationId xmlns:a16="http://schemas.microsoft.com/office/drawing/2014/main" id="{E2030966-AEC9-7EC9-088F-9ED1B7A46A09}"/>
                </a:ext>
              </a:extLst>
            </p:cNvPr>
            <p:cNvSpPr/>
            <p:nvPr/>
          </p:nvSpPr>
          <p:spPr>
            <a:xfrm>
              <a:off x="6754474" y="1979830"/>
              <a:ext cx="4996206" cy="4191638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702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Контейнер за съдържание 3" descr="Картина, която съдържа текст, монитор, екранна снимка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55682B5B-99E5-53EB-97CA-D921D4C91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311" y="1875632"/>
            <a:ext cx="7399035" cy="3614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Заглавие 3">
            <a:extLst>
              <a:ext uri="{FF2B5EF4-FFF2-40B4-BE49-F238E27FC236}">
                <a16:creationId xmlns:a16="http://schemas.microsoft.com/office/drawing/2014/main" id="{EC1465FF-33C0-57EC-EA22-FD0A7633C492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Екрани на администратор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НАЧАЛНА СТРАНИЦА НА АДМИНИСТРАТОР</a:t>
            </a:r>
            <a:endParaRPr lang="en-US" sz="2400" dirty="0"/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B662FD97-9501-C9CC-3687-D98C1AD1007D}"/>
              </a:ext>
            </a:extLst>
          </p:cNvPr>
          <p:cNvSpPr txBox="1"/>
          <p:nvPr/>
        </p:nvSpPr>
        <p:spPr>
          <a:xfrm>
            <a:off x="8210746" y="1998482"/>
            <a:ext cx="375186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Навигация към действията, които администратор може да извършва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Справки за брой:</a:t>
            </a:r>
          </a:p>
          <a:p>
            <a:pPr marL="742950" lvl="1" indent="-285750">
              <a:buFontTx/>
              <a:buChar char="-"/>
            </a:pPr>
            <a:r>
              <a:rPr lang="bg-BG" sz="1500" dirty="0"/>
              <a:t>Фитнес зали</a:t>
            </a:r>
          </a:p>
          <a:p>
            <a:pPr marL="742950" lvl="1" indent="-285750">
              <a:buFontTx/>
              <a:buChar char="-"/>
            </a:pPr>
            <a:r>
              <a:rPr lang="bg-BG" sz="1500" dirty="0"/>
              <a:t>Служители</a:t>
            </a:r>
          </a:p>
          <a:p>
            <a:pPr marL="742950" lvl="1" indent="-285750">
              <a:buFontTx/>
              <a:buChar char="-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Таблична информация за последно добавените служители в системата;</a:t>
            </a:r>
          </a:p>
        </p:txBody>
      </p:sp>
    </p:spTree>
    <p:extLst>
      <p:ext uri="{BB962C8B-B14F-4D97-AF65-F5344CB8AC3E}">
        <p14:creationId xmlns:p14="http://schemas.microsoft.com/office/powerpoint/2010/main" val="2754076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3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7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Заглавие 3">
            <a:extLst>
              <a:ext uri="{FF2B5EF4-FFF2-40B4-BE49-F238E27FC236}">
                <a16:creationId xmlns:a16="http://schemas.microsoft.com/office/drawing/2014/main" id="{E4996CD9-6AB6-A59B-958A-E2A1DA41ACA1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Екрани на администратор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РЕГИСТРАЦИЯ НА УПРАВИТЕЛ</a:t>
            </a:r>
            <a:endParaRPr lang="en-US" sz="2400" dirty="0"/>
          </a:p>
        </p:txBody>
      </p:sp>
      <p:pic>
        <p:nvPicPr>
          <p:cNvPr id="27" name="Контейнер за съдържание 26" descr="Картина, която съдържа текст, монитор, екранна снимка, екран&#10;&#10;Описанието е генерирано автоматично">
            <a:extLst>
              <a:ext uri="{FF2B5EF4-FFF2-40B4-BE49-F238E27FC236}">
                <a16:creationId xmlns:a16="http://schemas.microsoft.com/office/drawing/2014/main" id="{AFE0EE96-D78D-A470-58B1-10385F65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48" y="1875632"/>
            <a:ext cx="7446669" cy="3614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Картина 28">
            <a:extLst>
              <a:ext uri="{FF2B5EF4-FFF2-40B4-BE49-F238E27FC236}">
                <a16:creationId xmlns:a16="http://schemas.microsoft.com/office/drawing/2014/main" id="{EDA69D3E-743B-5874-94BB-5D13C53BD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739" y="2385217"/>
            <a:ext cx="3104707" cy="2981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Картина 30">
            <a:extLst>
              <a:ext uri="{FF2B5EF4-FFF2-40B4-BE49-F238E27FC236}">
                <a16:creationId xmlns:a16="http://schemas.microsoft.com/office/drawing/2014/main" id="{E97BE9AD-58FD-9DA5-9C99-6CD5E4CD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96" y="2412376"/>
            <a:ext cx="2842191" cy="2664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Текстово поле 32">
            <a:extLst>
              <a:ext uri="{FF2B5EF4-FFF2-40B4-BE49-F238E27FC236}">
                <a16:creationId xmlns:a16="http://schemas.microsoft.com/office/drawing/2014/main" id="{81CBB17D-32AC-E346-5806-F0DA5F50AB9E}"/>
              </a:ext>
            </a:extLst>
          </p:cNvPr>
          <p:cNvSpPr txBox="1"/>
          <p:nvPr/>
        </p:nvSpPr>
        <p:spPr>
          <a:xfrm>
            <a:off x="8135332" y="1979629"/>
            <a:ext cx="3721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липсващи данни;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некоректни данни;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0341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лавие 3">
            <a:extLst>
              <a:ext uri="{FF2B5EF4-FFF2-40B4-BE49-F238E27FC236}">
                <a16:creationId xmlns:a16="http://schemas.microsoft.com/office/drawing/2014/main" id="{E7F9F6B7-50AB-AB76-8B8F-1E34A6DF093E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Екрани на администратор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УПРАВЛЕНИЕ И РЕГИСТРАЦИЯ НА ФИТНЕС ЗАЛИ</a:t>
            </a:r>
            <a:endParaRPr lang="en-US" sz="2400" dirty="0"/>
          </a:p>
        </p:txBody>
      </p:sp>
      <p:pic>
        <p:nvPicPr>
          <p:cNvPr id="7" name="Контейнер за съдържание 6" descr="Картина, която съдържа текст, монитор, закрито, електроника&#10;&#10;Описанието е генерирано автоматично">
            <a:extLst>
              <a:ext uri="{FF2B5EF4-FFF2-40B4-BE49-F238E27FC236}">
                <a16:creationId xmlns:a16="http://schemas.microsoft.com/office/drawing/2014/main" id="{F23E9A20-B6B3-08EA-8B5D-DD7C8E396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84" y="1744298"/>
            <a:ext cx="7208030" cy="3521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A8DC3C03-2295-41E2-0D8B-71E2CCF55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99" y="2700670"/>
            <a:ext cx="3011600" cy="1980602"/>
          </a:xfrm>
          <a:prstGeom prst="rect">
            <a:avLst/>
          </a:prstGeom>
        </p:spPr>
      </p:pic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DF98C8F9-E638-0538-A7D7-BF7D1924C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71" y="2883380"/>
            <a:ext cx="2981856" cy="1783044"/>
          </a:xfrm>
          <a:prstGeom prst="rect">
            <a:avLst/>
          </a:prstGeom>
        </p:spPr>
      </p:pic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A60B6B84-C6D7-B66F-3C14-13568B6C5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863" y="2700670"/>
            <a:ext cx="2727671" cy="1980602"/>
          </a:xfrm>
          <a:prstGeom prst="rect">
            <a:avLst/>
          </a:prstGeom>
        </p:spPr>
      </p:pic>
      <p:pic>
        <p:nvPicPr>
          <p:cNvPr id="21" name="Картина 20">
            <a:extLst>
              <a:ext uri="{FF2B5EF4-FFF2-40B4-BE49-F238E27FC236}">
                <a16:creationId xmlns:a16="http://schemas.microsoft.com/office/drawing/2014/main" id="{6023DA99-4413-3BBB-5457-F3FA48525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472" y="3253907"/>
            <a:ext cx="2057903" cy="649202"/>
          </a:xfrm>
          <a:prstGeom prst="rect">
            <a:avLst/>
          </a:prstGeom>
        </p:spPr>
      </p:pic>
      <p:pic>
        <p:nvPicPr>
          <p:cNvPr id="22" name="Картина 21">
            <a:extLst>
              <a:ext uri="{FF2B5EF4-FFF2-40B4-BE49-F238E27FC236}">
                <a16:creationId xmlns:a16="http://schemas.microsoft.com/office/drawing/2014/main" id="{DE0957FE-005E-FD93-B799-599555646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811" y="3326065"/>
            <a:ext cx="1654436" cy="649202"/>
          </a:xfrm>
          <a:prstGeom prst="rect">
            <a:avLst/>
          </a:prstGeom>
        </p:spPr>
      </p:pic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503BD246-4013-D815-6108-716B17339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645" y="3414965"/>
            <a:ext cx="1956435" cy="632460"/>
          </a:xfrm>
          <a:prstGeom prst="rect">
            <a:avLst/>
          </a:prstGeom>
        </p:spPr>
      </p:pic>
      <p:pic>
        <p:nvPicPr>
          <p:cNvPr id="25" name="Картина 24">
            <a:extLst>
              <a:ext uri="{FF2B5EF4-FFF2-40B4-BE49-F238E27FC236}">
                <a16:creationId xmlns:a16="http://schemas.microsoft.com/office/drawing/2014/main" id="{50ADB6AC-488C-998A-95C9-36722102C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77" y="1765678"/>
            <a:ext cx="7270523" cy="3521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Текстово поле 25">
            <a:extLst>
              <a:ext uri="{FF2B5EF4-FFF2-40B4-BE49-F238E27FC236}">
                <a16:creationId xmlns:a16="http://schemas.microsoft.com/office/drawing/2014/main" id="{5C1020D9-7581-9ACD-CAC9-C7CCCB813F86}"/>
              </a:ext>
            </a:extLst>
          </p:cNvPr>
          <p:cNvSpPr txBox="1"/>
          <p:nvPr/>
        </p:nvSpPr>
        <p:spPr>
          <a:xfrm>
            <a:off x="7980178" y="1570266"/>
            <a:ext cx="406419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 err="1"/>
              <a:t>Многостъпкова</a:t>
            </a:r>
            <a:r>
              <a:rPr lang="bg-BG" sz="1500" dirty="0"/>
              <a:t> форма за регистрация;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липсващи управители в системата;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некоректни и липсващи данни;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Възможност за добавяне на изображения за фитнес зала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брой качени файлове и дали са от тип изображения;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Възможност за актуализация на избрана фитнес зала;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0415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лавие 3">
            <a:extLst>
              <a:ext uri="{FF2B5EF4-FFF2-40B4-BE49-F238E27FC236}">
                <a16:creationId xmlns:a16="http://schemas.microsoft.com/office/drawing/2014/main" id="{DF75F4CD-ECE2-A0BF-5706-B34083D3959E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rgbClr val="92D050"/>
                </a:solidFill>
              </a:rPr>
              <a:t>Екрани на УПРАВИТЕЛ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НАЧАЛНА СТРАНИЦА НА УПРАВИТЕЛ</a:t>
            </a:r>
            <a:endParaRPr lang="en-US" sz="2400" dirty="0"/>
          </a:p>
        </p:txBody>
      </p:sp>
      <p:pic>
        <p:nvPicPr>
          <p:cNvPr id="9" name="Картина 8" descr="Картина, която съдържа текст, екранна снимка, екран, няколко&#10;&#10;Описанието е генерирано автоматично">
            <a:extLst>
              <a:ext uri="{FF2B5EF4-FFF2-40B4-BE49-F238E27FC236}">
                <a16:creationId xmlns:a16="http://schemas.microsoft.com/office/drawing/2014/main" id="{A2816053-5B9C-B4FF-9207-9FCA6E91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2" y="1696487"/>
            <a:ext cx="7896689" cy="3795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E8FF65E1-9C9B-5197-D283-58F6C92A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6" y="1696487"/>
            <a:ext cx="7896689" cy="3845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9E0EAD9D-4814-6AFB-FF3D-656503115A66}"/>
              </a:ext>
            </a:extLst>
          </p:cNvPr>
          <p:cNvSpPr txBox="1"/>
          <p:nvPr/>
        </p:nvSpPr>
        <p:spPr>
          <a:xfrm>
            <a:off x="8520848" y="1613987"/>
            <a:ext cx="332736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Навигация към действията, които управител може да извършва;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Справки за брой:</a:t>
            </a:r>
          </a:p>
          <a:p>
            <a:pPr marL="742950" lvl="1" indent="-285750">
              <a:buFontTx/>
              <a:buChar char="-"/>
            </a:pPr>
            <a:r>
              <a:rPr lang="bg-BG" sz="1500" dirty="0"/>
              <a:t>Закупени членства</a:t>
            </a:r>
          </a:p>
          <a:p>
            <a:pPr marL="742950" lvl="1" indent="-285750">
              <a:buFontTx/>
              <a:buChar char="-"/>
            </a:pPr>
            <a:r>
              <a:rPr lang="bg-BG" sz="1500" dirty="0"/>
              <a:t>Брой служители</a:t>
            </a:r>
          </a:p>
          <a:p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Таблична информация за последно закупените членства;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Модален прозорец за завършване на акаунт;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1496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Заглавие 3">
            <a:extLst>
              <a:ext uri="{FF2B5EF4-FFF2-40B4-BE49-F238E27FC236}">
                <a16:creationId xmlns:a16="http://schemas.microsoft.com/office/drawing/2014/main" id="{3C3119ED-141A-8AE0-F944-A56CB9CBE3AE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rgbClr val="92D050"/>
                </a:solidFill>
              </a:rPr>
              <a:t>Екрани на УПРАВИТЕЛ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РЕГИСТРАЦИЯ НА СЛУЖИТЕЛИ ВЪВ ФИТНЕС ЗАЛА</a:t>
            </a:r>
            <a:endParaRPr lang="en-US" sz="2400" dirty="0"/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4064D736-869D-9A9E-E4B0-DB615DF7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8" y="1885907"/>
            <a:ext cx="7232074" cy="3472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Картина 18">
            <a:extLst>
              <a:ext uri="{FF2B5EF4-FFF2-40B4-BE49-F238E27FC236}">
                <a16:creationId xmlns:a16="http://schemas.microsoft.com/office/drawing/2014/main" id="{C1D95E78-BCA4-361F-B3BB-9D6A3F681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385" y="2912609"/>
            <a:ext cx="2949771" cy="1872042"/>
          </a:xfrm>
          <a:prstGeom prst="rect">
            <a:avLst/>
          </a:prstGeom>
        </p:spPr>
      </p:pic>
      <p:pic>
        <p:nvPicPr>
          <p:cNvPr id="21" name="Картина 20">
            <a:extLst>
              <a:ext uri="{FF2B5EF4-FFF2-40B4-BE49-F238E27FC236}">
                <a16:creationId xmlns:a16="http://schemas.microsoft.com/office/drawing/2014/main" id="{9DB6BF09-D2F2-92D9-A532-4AFF642F9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97" y="2975225"/>
            <a:ext cx="2963545" cy="1765843"/>
          </a:xfrm>
          <a:prstGeom prst="rect">
            <a:avLst/>
          </a:prstGeom>
        </p:spPr>
      </p:pic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819AD64B-EA04-ED5B-450D-769CD81E5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49" y="1865190"/>
            <a:ext cx="7232073" cy="3514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Картина 26">
            <a:extLst>
              <a:ext uri="{FF2B5EF4-FFF2-40B4-BE49-F238E27FC236}">
                <a16:creationId xmlns:a16="http://schemas.microsoft.com/office/drawing/2014/main" id="{4F59CDA5-B5AC-893C-26D7-36D04181E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868" y="3230235"/>
            <a:ext cx="3259823" cy="1646890"/>
          </a:xfrm>
          <a:prstGeom prst="rect">
            <a:avLst/>
          </a:prstGeom>
        </p:spPr>
      </p:pic>
      <p:pic>
        <p:nvPicPr>
          <p:cNvPr id="29" name="Картина 28">
            <a:extLst>
              <a:ext uri="{FF2B5EF4-FFF2-40B4-BE49-F238E27FC236}">
                <a16:creationId xmlns:a16="http://schemas.microsoft.com/office/drawing/2014/main" id="{D7A5DAA4-4C7F-ED4C-2ECA-597BD3873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5296" y="3601641"/>
            <a:ext cx="3259823" cy="1638490"/>
          </a:xfrm>
          <a:prstGeom prst="rect">
            <a:avLst/>
          </a:prstGeom>
        </p:spPr>
      </p:pic>
      <p:sp>
        <p:nvSpPr>
          <p:cNvPr id="30" name="Текстово поле 29">
            <a:extLst>
              <a:ext uri="{FF2B5EF4-FFF2-40B4-BE49-F238E27FC236}">
                <a16:creationId xmlns:a16="http://schemas.microsoft.com/office/drawing/2014/main" id="{7696EF02-89B1-6F1E-82D1-54E0DFFF7044}"/>
              </a:ext>
            </a:extLst>
          </p:cNvPr>
          <p:cNvSpPr txBox="1"/>
          <p:nvPr/>
        </p:nvSpPr>
        <p:spPr>
          <a:xfrm>
            <a:off x="7829381" y="2121293"/>
            <a:ext cx="4100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 err="1"/>
              <a:t>Многостъпкови</a:t>
            </a:r>
            <a:r>
              <a:rPr lang="bg-BG" sz="1500" dirty="0"/>
              <a:t> форми за регистрация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липсващи данни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коректни данни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6010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294779F-3A3C-324A-89CF-8265D995559C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rgbClr val="92D050"/>
                </a:solidFill>
              </a:rPr>
              <a:t>Екрани на УПРАВИТЕЛ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Преглед и управление на служители</a:t>
            </a:r>
            <a:endParaRPr lang="en-US" sz="2400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177F741E-C377-DA36-E959-F86D03E2D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8" y="1847513"/>
            <a:ext cx="7061530" cy="3405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BE5166D8-6ACF-88D3-C66F-BEFABAF94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8" y="1847513"/>
            <a:ext cx="7452545" cy="33722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27ECBD2C-33F0-44E0-C5FE-42DF69A8C8E3}"/>
              </a:ext>
            </a:extLst>
          </p:cNvPr>
          <p:cNvSpPr txBox="1"/>
          <p:nvPr/>
        </p:nvSpPr>
        <p:spPr>
          <a:xfrm>
            <a:off x="8042307" y="1755751"/>
            <a:ext cx="39686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Всички служители на управител;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Филтрация по цена на месечна заплата на служител;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Търсене на служители по всякакъв критерии (име, позиция, заплата, работно време и т.н.);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Сортиране във възходящ и низходящ ред по заплата;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Диалогов прозорец за редактиране на служител;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0123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1F538E37-F987-E192-7F0F-08405C4F2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48" y="1862144"/>
            <a:ext cx="7061701" cy="3438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1F7ABDB-418A-46B9-C450-9E0032D9D46C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Екрани на ФИТНЕС ИНСТРУКТОР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НАЧАЛНА СТРАНИЦА НА ФИТНЕС ИНСТРУКТОР</a:t>
            </a:r>
            <a:endParaRPr lang="en-US" sz="2400" dirty="0"/>
          </a:p>
        </p:txBody>
      </p:sp>
      <p:pic>
        <p:nvPicPr>
          <p:cNvPr id="7" name="Картина 6" descr="Картина, която съдържа текст, екранна снимка, монитор, екран&#10;&#10;Описанието е генерирано автоматично">
            <a:extLst>
              <a:ext uri="{FF2B5EF4-FFF2-40B4-BE49-F238E27FC236}">
                <a16:creationId xmlns:a16="http://schemas.microsoft.com/office/drawing/2014/main" id="{F48E1BFE-DB48-D4E6-17A4-1B69A758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8" y="1865218"/>
            <a:ext cx="7134375" cy="3455977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F98A2C2E-855E-BB7D-5F3F-7120A8A6C2B5}"/>
              </a:ext>
            </a:extLst>
          </p:cNvPr>
          <p:cNvSpPr txBox="1"/>
          <p:nvPr/>
        </p:nvSpPr>
        <p:spPr>
          <a:xfrm>
            <a:off x="7673419" y="1951348"/>
            <a:ext cx="418323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Навигация към действията, които инструктор може да извършва;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Справка за брой клиенти;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Таблична информация за най-новите клиенти на инструктор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Модален прозорец за завършване на акаунт;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19319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9C52C84D-5F51-63E6-A36C-22366CA021BA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Екрани на ФИТНЕС ИНСТРУКТОР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Създаване и управление на тренировъчни програми</a:t>
            </a:r>
            <a:endParaRPr lang="en-US" sz="2400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342B124B-4B1B-0BB9-9EF0-A456F2F83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48" y="1578051"/>
            <a:ext cx="7320093" cy="2828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16D9D53-8BB7-DD71-A128-1E1CE382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74" y="1586412"/>
            <a:ext cx="7465167" cy="2568399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777148A2-AA28-8E27-2878-EEF4755E6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33" y="2906293"/>
            <a:ext cx="4124325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Картина 8" descr="Картина, която съдържа текст, екранна снимка, монитор, екран&#10;&#10;Описанието е генерирано автоматично">
            <a:extLst>
              <a:ext uri="{FF2B5EF4-FFF2-40B4-BE49-F238E27FC236}">
                <a16:creationId xmlns:a16="http://schemas.microsoft.com/office/drawing/2014/main" id="{0D65B2B8-7466-4F4C-EBDA-1C50CA612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81" y="1573505"/>
            <a:ext cx="7393212" cy="3600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98D0B102-CC7B-929D-78F9-2F7912F34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95" y="2668481"/>
            <a:ext cx="7465167" cy="2231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C74A5E8C-5A0C-476A-9D10-DE69A85BD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858" y="3115256"/>
            <a:ext cx="7320093" cy="1675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A78B3048-46F0-9FC1-2146-25A5D5E294BE}"/>
              </a:ext>
            </a:extLst>
          </p:cNvPr>
          <p:cNvSpPr txBox="1"/>
          <p:nvPr/>
        </p:nvSpPr>
        <p:spPr>
          <a:xfrm>
            <a:off x="8012784" y="1603694"/>
            <a:ext cx="393536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Диалогов прозорец за създаване на тренировъчна програма;</a:t>
            </a:r>
          </a:p>
          <a:p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Преглед на тренировъчни програми;</a:t>
            </a:r>
          </a:p>
          <a:p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Диалогов прозорец за създаване на тренировки;</a:t>
            </a:r>
          </a:p>
          <a:p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Диалогов прозорец за добавяне на упражнение към тренировка;</a:t>
            </a:r>
          </a:p>
          <a:p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Търсене на тренировка по име;</a:t>
            </a:r>
          </a:p>
          <a:p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Таблица съдържаща всички упражнения;</a:t>
            </a:r>
          </a:p>
          <a:p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Възможност за премахване на упражнение от тренировка;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6057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лавие 3">
            <a:extLst>
              <a:ext uri="{FF2B5EF4-FFF2-40B4-BE49-F238E27FC236}">
                <a16:creationId xmlns:a16="http://schemas.microsoft.com/office/drawing/2014/main" id="{C80FDD5A-FF6A-2516-CF18-E51B4E8B2178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Екрани на ФИТНЕС ИНСТРУКТОР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СТРАНИЦА ЗА КОНТРОЛ НА КЛИЕНТИТЕ НА ИНСТРУКТОР</a:t>
            </a:r>
            <a:endParaRPr lang="en-US" sz="2400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DBDAB33D-32BB-9FE2-23BB-0AB7AFAF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8" y="1696487"/>
            <a:ext cx="7587850" cy="3545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82826CFE-BE58-76C2-D75B-9880C355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8" y="2885158"/>
            <a:ext cx="7587850" cy="2276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A05A35B1-653A-A1B3-6D5D-905BAA8B2A83}"/>
              </a:ext>
            </a:extLst>
          </p:cNvPr>
          <p:cNvSpPr txBox="1"/>
          <p:nvPr/>
        </p:nvSpPr>
        <p:spPr>
          <a:xfrm>
            <a:off x="8229600" y="1828800"/>
            <a:ext cx="36953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Диалогов прозорец за задаване на фитнес ниво и тренировъчна програма;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Диалогов прозорец за създаване на хранителен режим за клиент;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коректни и липсващи данни;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7830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CC41768-3D8C-6056-3588-5F221A3DF377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Екрани на КЛИЕНТ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НАЧАЛНА СТРАНИЦА НА КЛИЕНТ</a:t>
            </a:r>
            <a:endParaRPr lang="en-US" sz="2400" dirty="0"/>
          </a:p>
        </p:txBody>
      </p:sp>
      <p:pic>
        <p:nvPicPr>
          <p:cNvPr id="5" name="Контейнер за съдържание 4" descr="Картина, която съдържа текст, екранна снимка, електроника, дисплей&#10;&#10;Описанието е генерирано автоматично">
            <a:extLst>
              <a:ext uri="{FF2B5EF4-FFF2-40B4-BE49-F238E27FC236}">
                <a16:creationId xmlns:a16="http://schemas.microsoft.com/office/drawing/2014/main" id="{3F17F4BF-3F56-D0C1-996D-794ADC7ED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48" y="1885907"/>
            <a:ext cx="7454666" cy="3614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1147BFC1-1DCE-55B4-6C18-684177AFF971}"/>
              </a:ext>
            </a:extLst>
          </p:cNvPr>
          <p:cNvSpPr txBox="1"/>
          <p:nvPr/>
        </p:nvSpPr>
        <p:spPr>
          <a:xfrm>
            <a:off x="7956223" y="1989056"/>
            <a:ext cx="39004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Навигация към действията, които клиент може да извършва;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Справки за калориен прием на ден и статус на членство във фитнес зала;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0385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BF3D462B-3360-9368-AB5A-D9288A06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104398"/>
            <a:ext cx="8534400" cy="1162803"/>
          </a:xfrm>
        </p:spPr>
        <p:txBody>
          <a:bodyPr>
            <a:normAutofit/>
          </a:bodyPr>
          <a:lstStyle/>
          <a:p>
            <a:r>
              <a:rPr lang="bg-BG" dirty="0"/>
              <a:t>Функционални изисквания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72A158AC-0E78-0D3B-B8C9-F46F44FB2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060" y="1104529"/>
            <a:ext cx="7070103" cy="5543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DBDA7F4A-925E-66B7-763F-C7FB82041113}"/>
              </a:ext>
            </a:extLst>
          </p:cNvPr>
          <p:cNvSpPr txBox="1"/>
          <p:nvPr/>
        </p:nvSpPr>
        <p:spPr>
          <a:xfrm>
            <a:off x="7785767" y="1809171"/>
            <a:ext cx="4403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Видове потребители: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bg-BG" dirty="0"/>
              <a:t>Администратор;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bg-BG" dirty="0"/>
              <a:t>Управител;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bg-BG" dirty="0"/>
              <a:t>Фитнес инструктор;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bg-BG" dirty="0"/>
              <a:t>Клиент;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73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F77A15E-AB6B-B3D4-75DC-F83A4DE9D7D5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Екрани на КЛИЕНТ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Закупуване на членство във фитнес зала</a:t>
            </a:r>
            <a:endParaRPr lang="en-US" sz="2400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59C81EE3-ECCC-198A-21DB-51729B3D8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63" y="2082694"/>
            <a:ext cx="7086178" cy="25919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893D8FB7-EA6A-20D1-28D7-E1CEE74D4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10" y="2082694"/>
            <a:ext cx="7098442" cy="3445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C8528F6A-9590-B1B4-FE9E-000886767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" y="2143952"/>
            <a:ext cx="6994303" cy="3078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1C661083-95F1-BFB5-4C3B-45922D4FB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39" y="2361208"/>
            <a:ext cx="3945288" cy="2374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Картина 17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71FF0B52-C953-A7E7-442A-94BCEBF16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630" y="2361208"/>
            <a:ext cx="3385637" cy="2374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Картина 18" descr="Картина, която съдържа текст, екранна снимка, монитор, екран&#10;&#10;Описанието е генерирано автоматично">
            <a:extLst>
              <a:ext uri="{FF2B5EF4-FFF2-40B4-BE49-F238E27FC236}">
                <a16:creationId xmlns:a16="http://schemas.microsoft.com/office/drawing/2014/main" id="{ADF71A64-F744-D0AF-8847-1A99464C2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67" y="2126305"/>
            <a:ext cx="7100077" cy="3283199"/>
          </a:xfrm>
          <a:prstGeom prst="rect">
            <a:avLst/>
          </a:prstGeom>
        </p:spPr>
      </p:pic>
      <p:pic>
        <p:nvPicPr>
          <p:cNvPr id="20" name="Картина 19" descr="Картина, която съдържа текст, екранна снимка, монитор, от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EB1F3263-1F4B-82F0-16BB-AC60C42AB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0945" y="3062396"/>
            <a:ext cx="3004185" cy="1965960"/>
          </a:xfrm>
          <a:prstGeom prst="rect">
            <a:avLst/>
          </a:prstGeom>
        </p:spPr>
      </p:pic>
      <p:sp>
        <p:nvSpPr>
          <p:cNvPr id="21" name="Текстово поле 20">
            <a:extLst>
              <a:ext uri="{FF2B5EF4-FFF2-40B4-BE49-F238E27FC236}">
                <a16:creationId xmlns:a16="http://schemas.microsoft.com/office/drawing/2014/main" id="{15AEA8D7-B44C-6E4F-0212-A3FE2F54F550}"/>
              </a:ext>
            </a:extLst>
          </p:cNvPr>
          <p:cNvSpPr txBox="1"/>
          <p:nvPr/>
        </p:nvSpPr>
        <p:spPr>
          <a:xfrm>
            <a:off x="7833674" y="1989056"/>
            <a:ext cx="409718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bg-BG" sz="1500" dirty="0"/>
              <a:t>Избор на фитнес зала;</a:t>
            </a:r>
          </a:p>
          <a:p>
            <a:pPr marL="342900" indent="-342900">
              <a:buAutoNum type="arabicPeriod"/>
            </a:pPr>
            <a:r>
              <a:rPr lang="bg-BG" sz="1500" dirty="0"/>
              <a:t>Избор на тип членство:</a:t>
            </a:r>
          </a:p>
          <a:p>
            <a:pPr marL="742950" lvl="1" indent="-285750">
              <a:buFontTx/>
              <a:buChar char="-"/>
            </a:pPr>
            <a:r>
              <a:rPr lang="bg-BG" sz="1500" dirty="0"/>
              <a:t>Дневно</a:t>
            </a:r>
          </a:p>
          <a:p>
            <a:pPr marL="742950" lvl="1" indent="-285750">
              <a:buFontTx/>
              <a:buChar char="-"/>
            </a:pPr>
            <a:r>
              <a:rPr lang="bg-BG" sz="1500" dirty="0"/>
              <a:t>Месечно</a:t>
            </a:r>
          </a:p>
          <a:p>
            <a:pPr marL="742950" lvl="1" indent="-285750">
              <a:buFontTx/>
              <a:buChar char="-"/>
            </a:pPr>
            <a:r>
              <a:rPr lang="bg-BG" sz="1500" dirty="0"/>
              <a:t>Годишно</a:t>
            </a:r>
          </a:p>
          <a:p>
            <a:r>
              <a:rPr lang="bg-BG" sz="1500" dirty="0"/>
              <a:t>3. Пренасочване към </a:t>
            </a:r>
            <a:r>
              <a:rPr lang="en-US" sz="1500" dirty="0"/>
              <a:t>PayPal</a:t>
            </a:r>
            <a:r>
              <a:rPr lang="bg-BG" sz="1500" dirty="0"/>
              <a:t>;</a:t>
            </a:r>
            <a:endParaRPr lang="en-US" sz="1500" dirty="0"/>
          </a:p>
          <a:p>
            <a:r>
              <a:rPr lang="bg-BG" sz="1500" dirty="0"/>
              <a:t>4. Завършване на покупката;</a:t>
            </a:r>
          </a:p>
          <a:p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Страница за справка на членството;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Възможност за подновяване на изтекло членство;</a:t>
            </a:r>
          </a:p>
        </p:txBody>
      </p:sp>
    </p:spTree>
    <p:extLst>
      <p:ext uri="{BB962C8B-B14F-4D97-AF65-F5344CB8AC3E}">
        <p14:creationId xmlns:p14="http://schemas.microsoft.com/office/powerpoint/2010/main" val="264122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18FE1F87-270C-8CE3-44E7-5C3749BD4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48" y="1885908"/>
            <a:ext cx="7511480" cy="3485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Заглавие 3">
            <a:extLst>
              <a:ext uri="{FF2B5EF4-FFF2-40B4-BE49-F238E27FC236}">
                <a16:creationId xmlns:a16="http://schemas.microsoft.com/office/drawing/2014/main" id="{E76025FB-E24C-FBFA-5F9C-41D2AFF33F40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Екрани на КЛИЕНТ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Наемане на фитнес инструктор</a:t>
            </a:r>
            <a:endParaRPr lang="en-US" sz="2400" dirty="0"/>
          </a:p>
        </p:txBody>
      </p:sp>
      <p:pic>
        <p:nvPicPr>
          <p:cNvPr id="11" name="Картина 10" descr="Картина, която съдържа текст, бозайник&#10;&#10;Описанието е генерирано автоматично">
            <a:extLst>
              <a:ext uri="{FF2B5EF4-FFF2-40B4-BE49-F238E27FC236}">
                <a16:creationId xmlns:a16="http://schemas.microsoft.com/office/drawing/2014/main" id="{3288E1F4-E560-2848-9858-6CD0CE582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32" y="2114172"/>
            <a:ext cx="1950368" cy="384479"/>
          </a:xfrm>
          <a:prstGeom prst="rect">
            <a:avLst/>
          </a:prstGeom>
        </p:spPr>
      </p:pic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1DBBB3F2-EC40-5DE8-6B75-DF105964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632" y="2114172"/>
            <a:ext cx="1950369" cy="458702"/>
          </a:xfrm>
          <a:prstGeom prst="rect">
            <a:avLst/>
          </a:prstGeom>
        </p:spPr>
      </p:pic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83477EFF-1E34-B7FB-0993-5FADBF35B72C}"/>
              </a:ext>
            </a:extLst>
          </p:cNvPr>
          <p:cNvSpPr txBox="1"/>
          <p:nvPr/>
        </p:nvSpPr>
        <p:spPr>
          <a:xfrm>
            <a:off x="8107052" y="1998482"/>
            <a:ext cx="3749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на валидността на фитнес членството;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вече нает фитнес инструктор;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4452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Заглавие 3">
            <a:extLst>
              <a:ext uri="{FF2B5EF4-FFF2-40B4-BE49-F238E27FC236}">
                <a16:creationId xmlns:a16="http://schemas.microsoft.com/office/drawing/2014/main" id="{017EAB4E-6C44-27F9-B23B-E96955DD2474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Екрани на КЛИЕНТ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Страница за преглед на възложена тренировъчна програма</a:t>
            </a:r>
            <a:endParaRPr lang="en-US" sz="2400" dirty="0"/>
          </a:p>
        </p:txBody>
      </p:sp>
      <p:pic>
        <p:nvPicPr>
          <p:cNvPr id="8" name="Контейнер за съдържание 7">
            <a:extLst>
              <a:ext uri="{FF2B5EF4-FFF2-40B4-BE49-F238E27FC236}">
                <a16:creationId xmlns:a16="http://schemas.microsoft.com/office/drawing/2014/main" id="{66629574-B055-8341-A7B2-7DD93C5F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48" y="1696487"/>
            <a:ext cx="8333663" cy="359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AB43D2FF-0A83-CC7B-2272-AD7DA4889BF7}"/>
              </a:ext>
            </a:extLst>
          </p:cNvPr>
          <p:cNvSpPr txBox="1"/>
          <p:nvPr/>
        </p:nvSpPr>
        <p:spPr>
          <a:xfrm>
            <a:off x="8832915" y="1857080"/>
            <a:ext cx="31579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Таблична информация за възложена тренировъчна програма от нает фитнес инструктор</a:t>
            </a:r>
            <a:r>
              <a:rPr lang="bg-BG" dirty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92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лавие 3">
            <a:extLst>
              <a:ext uri="{FF2B5EF4-FFF2-40B4-BE49-F238E27FC236}">
                <a16:creationId xmlns:a16="http://schemas.microsoft.com/office/drawing/2014/main" id="{5F7DA097-B02E-D52C-5A3D-68EF0514576E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 – </a:t>
            </a:r>
            <a:r>
              <a:rPr lang="bg-BG" sz="3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Екрани на КЛИЕНТ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Страница за управление на хранителен режим</a:t>
            </a:r>
            <a:endParaRPr lang="en-US" sz="2400" dirty="0"/>
          </a:p>
        </p:txBody>
      </p:sp>
      <p:pic>
        <p:nvPicPr>
          <p:cNvPr id="7" name="Контейнер за съдържание 6">
            <a:extLst>
              <a:ext uri="{FF2B5EF4-FFF2-40B4-BE49-F238E27FC236}">
                <a16:creationId xmlns:a16="http://schemas.microsoft.com/office/drawing/2014/main" id="{7D899F50-FACC-32FD-FA08-0973FC6ED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48" y="1696487"/>
            <a:ext cx="7751685" cy="3811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Картина 7" descr="Картина, която съдържа текст, монитор, екранна снимка, екран&#10;&#10;Описанието е генерирано автоматично">
            <a:extLst>
              <a:ext uri="{FF2B5EF4-FFF2-40B4-BE49-F238E27FC236}">
                <a16:creationId xmlns:a16="http://schemas.microsoft.com/office/drawing/2014/main" id="{78CFCC2A-0482-B5D5-E766-0AEBFEA97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8" y="2902214"/>
            <a:ext cx="7042731" cy="1194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430F24FE-8C06-F01C-053C-827ED778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770" y="2651421"/>
            <a:ext cx="3626230" cy="28562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DCDA8F3F-DB29-96FD-BE75-0410740D2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262" y="1689203"/>
            <a:ext cx="3625313" cy="173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4F5E827D-562A-79D0-57BF-3BCFF4ED206D}"/>
              </a:ext>
            </a:extLst>
          </p:cNvPr>
          <p:cNvSpPr txBox="1"/>
          <p:nvPr/>
        </p:nvSpPr>
        <p:spPr>
          <a:xfrm>
            <a:off x="8282436" y="1885907"/>
            <a:ext cx="371416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Диалогов прозорец за избор на храна и нейното количество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Възможност за премахване на храна от ястие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Калкулация на приетите калории за избран ден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Избор на ден през седмицата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9975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лавие 3">
            <a:extLst>
              <a:ext uri="{FF2B5EF4-FFF2-40B4-BE49-F238E27FC236}">
                <a16:creationId xmlns:a16="http://schemas.microsoft.com/office/drawing/2014/main" id="{C787DE16-7C6F-4859-81F0-F7E9DE822638}"/>
              </a:ext>
            </a:extLst>
          </p:cNvPr>
          <p:cNvSpPr txBox="1">
            <a:spLocks/>
          </p:cNvSpPr>
          <p:nvPr/>
        </p:nvSpPr>
        <p:spPr>
          <a:xfrm>
            <a:off x="335348" y="189420"/>
            <a:ext cx="111370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Реализация</a:t>
            </a:r>
            <a:br>
              <a:rPr lang="bg-BG" dirty="0"/>
            </a:br>
            <a:r>
              <a:rPr lang="bg-BG" sz="2400" b="1" dirty="0">
                <a:solidFill>
                  <a:schemeClr val="tx2">
                    <a:lumMod val="75000"/>
                  </a:schemeClr>
                </a:solidFill>
              </a:rPr>
              <a:t>СТРАНИЦА – МОЯТ ПРОФИЛ</a:t>
            </a:r>
            <a:endParaRPr lang="en-US" sz="2400" dirty="0"/>
          </a:p>
        </p:txBody>
      </p:sp>
      <p:pic>
        <p:nvPicPr>
          <p:cNvPr id="7" name="Контейнер за съдържание 6">
            <a:extLst>
              <a:ext uri="{FF2B5EF4-FFF2-40B4-BE49-F238E27FC236}">
                <a16:creationId xmlns:a16="http://schemas.microsoft.com/office/drawing/2014/main" id="{3E784677-0597-C93E-3E5F-ECE2C5612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484" y="1696487"/>
            <a:ext cx="7383292" cy="3614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37F6AA90-FA9E-20D8-9A75-EDBBA491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58" y="1960676"/>
            <a:ext cx="2385237" cy="577186"/>
          </a:xfrm>
          <a:prstGeom prst="rect">
            <a:avLst/>
          </a:prstGeom>
        </p:spPr>
      </p:pic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7FBC68B6-63BC-5B37-6CF5-07858C679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58" y="1960676"/>
            <a:ext cx="2653725" cy="613921"/>
          </a:xfrm>
          <a:prstGeom prst="rect">
            <a:avLst/>
          </a:prstGeom>
        </p:spPr>
      </p:pic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ED983928-718E-5607-8632-0E7EAB802164}"/>
              </a:ext>
            </a:extLst>
          </p:cNvPr>
          <p:cNvSpPr txBox="1"/>
          <p:nvPr/>
        </p:nvSpPr>
        <p:spPr>
          <a:xfrm>
            <a:off x="7918515" y="1809946"/>
            <a:ext cx="406295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Информация за удостоверения потребител;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Възможност за смяна на профилна снимка;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дали файлът е от тип изображение;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Проверка за брой качени файлове;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78465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1E19296D-FA1C-82F8-9A8C-C2CCEDAF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140755"/>
            <a:ext cx="8534400" cy="1507067"/>
          </a:xfrm>
        </p:spPr>
        <p:txBody>
          <a:bodyPr>
            <a:normAutofit/>
          </a:bodyPr>
          <a:lstStyle/>
          <a:p>
            <a:r>
              <a:rPr lang="bg-BG" dirty="0"/>
              <a:t>Идеи за бъдещо развитие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Текстово поле 38">
            <a:extLst>
              <a:ext uri="{FF2B5EF4-FFF2-40B4-BE49-F238E27FC236}">
                <a16:creationId xmlns:a16="http://schemas.microsoft.com/office/drawing/2014/main" id="{29F3F47E-5C25-8305-6B3F-012BFEB8B7AA}"/>
              </a:ext>
            </a:extLst>
          </p:cNvPr>
          <p:cNvSpPr txBox="1"/>
          <p:nvPr/>
        </p:nvSpPr>
        <p:spPr>
          <a:xfrm>
            <a:off x="1125223" y="1786061"/>
            <a:ext cx="90036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Създаване на рейтингова система, чрез която клиент може да оцени работата на фитнес инструктор.</a:t>
            </a:r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Имплементация на нотификационна система и чат в реално време чрез протокола </a:t>
            </a:r>
            <a:r>
              <a:rPr lang="en-US" dirty="0"/>
              <a:t>WebSocket</a:t>
            </a:r>
            <a:r>
              <a:rPr lang="bg-BG" dirty="0"/>
              <a:t>.</a:t>
            </a:r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Създаване на Е-каталог, предлагащ различни видове фитнес аксесоари (хранителни добавки, фитнес уреди и т.н.).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Добавяне на ексклузивни оферти за лоялни клиенти в системата.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Извършване на покупка с различни валути.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Интеграция на допълнителни системи за разплащания.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34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Заглавие 5">
            <a:extLst>
              <a:ext uri="{FF2B5EF4-FFF2-40B4-BE49-F238E27FC236}">
                <a16:creationId xmlns:a16="http://schemas.microsoft.com/office/drawing/2014/main" id="{22184D82-F69D-BF26-3F68-B5A03E5E8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836" y="1507930"/>
            <a:ext cx="8737600" cy="2716107"/>
          </a:xfrm>
        </p:spPr>
        <p:txBody>
          <a:bodyPr anchor="b">
            <a:normAutofit/>
          </a:bodyPr>
          <a:lstStyle/>
          <a:p>
            <a:pPr algn="ctr"/>
            <a:r>
              <a:rPr lang="bg-BG" sz="5400" b="1" spc="600" dirty="0">
                <a:solidFill>
                  <a:schemeClr val="tx2"/>
                </a:solidFill>
              </a:rPr>
              <a:t>Благодаря</a:t>
            </a:r>
            <a:r>
              <a:rPr lang="bg-BG" sz="5400" b="1" dirty="0">
                <a:solidFill>
                  <a:schemeClr val="tx2"/>
                </a:solidFill>
              </a:rPr>
              <a:t> за </a:t>
            </a:r>
            <a:r>
              <a:rPr lang="bg-BG" sz="5400" b="1" spc="600" dirty="0">
                <a:solidFill>
                  <a:schemeClr val="tx2"/>
                </a:solidFill>
              </a:rPr>
              <a:t>вниманието</a:t>
            </a:r>
            <a:r>
              <a:rPr lang="bg-BG" sz="5400" b="1" dirty="0">
                <a:solidFill>
                  <a:schemeClr val="tx2"/>
                </a:solidFill>
              </a:rPr>
              <a:t>!</a:t>
            </a:r>
            <a:endParaRPr lang="en-US" sz="5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6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C12E1A-1837-20F5-AFF7-BE4D84B1C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448" y="828248"/>
            <a:ext cx="8737600" cy="2716107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bg-BG" sz="4600" dirty="0">
                <a:solidFill>
                  <a:schemeClr val="tx2"/>
                </a:solidFill>
              </a:rPr>
              <a:t>Проектиране и разработка на уеб система за управление на фитнес верига</a:t>
            </a:r>
            <a:endParaRPr lang="en-US" sz="4600" dirty="0">
              <a:solidFill>
                <a:schemeClr val="tx2"/>
              </a:solidFill>
            </a:endParaRPr>
          </a:p>
        </p:txBody>
      </p:sp>
      <p:sp>
        <p:nvSpPr>
          <p:cNvPr id="4" name="Подзаглавие 2">
            <a:extLst>
              <a:ext uri="{FF2B5EF4-FFF2-40B4-BE49-F238E27FC236}">
                <a16:creationId xmlns:a16="http://schemas.microsoft.com/office/drawing/2014/main" id="{5B82E4B9-3481-7CDA-5766-9645E6B1F7FC}"/>
              </a:ext>
            </a:extLst>
          </p:cNvPr>
          <p:cNvSpPr txBox="1">
            <a:spLocks/>
          </p:cNvSpPr>
          <p:nvPr/>
        </p:nvSpPr>
        <p:spPr>
          <a:xfrm>
            <a:off x="2739848" y="4082419"/>
            <a:ext cx="6400800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dirty="0">
                <a:solidFill>
                  <a:schemeClr val="tx1"/>
                </a:solidFill>
              </a:rPr>
              <a:t>Дипломант: </a:t>
            </a:r>
            <a:r>
              <a:rPr lang="bg-BG" b="1" dirty="0">
                <a:solidFill>
                  <a:schemeClr val="tx1"/>
                </a:solidFill>
              </a:rPr>
              <a:t>Славян Христов Христов</a:t>
            </a:r>
          </a:p>
          <a:p>
            <a:pPr algn="ctr"/>
            <a:r>
              <a:rPr lang="bg-BG" dirty="0">
                <a:solidFill>
                  <a:schemeClr val="tx1"/>
                </a:solidFill>
              </a:rPr>
              <a:t>Факултетен №: </a:t>
            </a:r>
            <a:r>
              <a:rPr lang="bg-BG" b="1" dirty="0">
                <a:solidFill>
                  <a:schemeClr val="tx1"/>
                </a:solidFill>
              </a:rPr>
              <a:t>18621793</a:t>
            </a:r>
          </a:p>
          <a:p>
            <a:pPr algn="ctr"/>
            <a:r>
              <a:rPr lang="bg-BG" dirty="0">
                <a:solidFill>
                  <a:schemeClr val="tx1"/>
                </a:solidFill>
              </a:rPr>
              <a:t>Ръководител: </a:t>
            </a:r>
            <a:r>
              <a:rPr lang="bg-BG" b="1" dirty="0">
                <a:solidFill>
                  <a:schemeClr val="tx1"/>
                </a:solidFill>
              </a:rPr>
              <a:t>ас. инж. Антоанета Иванова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77E63BD-6AE7-2B2E-7725-DF9F335F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55" y="251514"/>
            <a:ext cx="8420877" cy="1184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bg-BG" sz="3200" dirty="0"/>
              <a:t>Отговор на въпрос на рецензента</a:t>
            </a:r>
            <a:br>
              <a:rPr lang="bg-BG" sz="3200" dirty="0"/>
            </a:br>
            <a:r>
              <a:rPr lang="bg-BG" sz="3200" dirty="0"/>
              <a:t>Въпрос № 1</a:t>
            </a:r>
            <a:endParaRPr lang="en-US" sz="3200" dirty="0"/>
          </a:p>
        </p:txBody>
      </p:sp>
      <p:sp>
        <p:nvSpPr>
          <p:cNvPr id="31" name="Контейнер за съдържание 2">
            <a:extLst>
              <a:ext uri="{FF2B5EF4-FFF2-40B4-BE49-F238E27FC236}">
                <a16:creationId xmlns:a16="http://schemas.microsoft.com/office/drawing/2014/main" id="{FF68E036-2049-5026-F7B7-ECA8021B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021" y="1614972"/>
            <a:ext cx="9616663" cy="886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bg-BG" sz="2100" dirty="0" err="1">
                <a:solidFill>
                  <a:schemeClr val="tx2">
                    <a:lumMod val="75000"/>
                  </a:schemeClr>
                </a:solidFill>
              </a:rPr>
              <a:t>Хеширани</a:t>
            </a:r>
            <a:r>
              <a:rPr lang="bg-BG" sz="2100" dirty="0">
                <a:solidFill>
                  <a:schemeClr val="tx2">
                    <a:lumMod val="75000"/>
                  </a:schemeClr>
                </a:solidFill>
              </a:rPr>
              <a:t> ли са паролите във вашето приложение? Какъв алгоритъм е приложен?</a:t>
            </a:r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BC738D3F-5C4F-C93A-A2FB-6DDC5352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03" y="2485498"/>
            <a:ext cx="5191249" cy="1992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FB3A39B-87E4-526D-BBE0-89B680DF9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67" y="5136781"/>
            <a:ext cx="4975860" cy="6934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Картина 5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8208413B-5586-B6D8-3B27-68521DEC2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767" y="3873594"/>
            <a:ext cx="4823460" cy="685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9031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33F08EA1-0152-57CC-6B86-79E43453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55" y="251514"/>
            <a:ext cx="8420877" cy="1184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bg-BG" sz="3200" dirty="0"/>
              <a:t>Отговор на въпрос на рецензента</a:t>
            </a:r>
            <a:br>
              <a:rPr lang="bg-BG" sz="3200" dirty="0"/>
            </a:br>
            <a:r>
              <a:rPr lang="bg-BG" sz="3200" dirty="0"/>
              <a:t>Въпрос № 2</a:t>
            </a:r>
            <a:endParaRPr lang="en-US" sz="3200" dirty="0"/>
          </a:p>
        </p:txBody>
      </p:sp>
      <p:sp>
        <p:nvSpPr>
          <p:cNvPr id="6" name="Контейнер за съдържание 2">
            <a:extLst>
              <a:ext uri="{FF2B5EF4-FFF2-40B4-BE49-F238E27FC236}">
                <a16:creationId xmlns:a16="http://schemas.microsoft.com/office/drawing/2014/main" id="{5961EFEC-65C2-E324-4B2E-02629D177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295" y="1616327"/>
            <a:ext cx="9616663" cy="886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bg-BG" sz="2100" dirty="0">
                <a:solidFill>
                  <a:schemeClr val="tx2">
                    <a:lumMod val="75000"/>
                  </a:schemeClr>
                </a:solidFill>
              </a:rPr>
              <a:t>Използвали сте асинхронни функции, каква е тяхната особеност?</a:t>
            </a:r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0ADF841F-CE2E-FC6A-9EFA-A9491DFE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834" y="2177990"/>
            <a:ext cx="4737180" cy="4489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59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D60D71DC-A86C-DE07-0AE6-BCB80841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198081"/>
            <a:ext cx="8534400" cy="1507067"/>
          </a:xfrm>
        </p:spPr>
        <p:txBody>
          <a:bodyPr>
            <a:normAutofit/>
          </a:bodyPr>
          <a:lstStyle/>
          <a:p>
            <a:r>
              <a:rPr lang="bg-BG" dirty="0"/>
              <a:t>Съществуващи решения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51883E69-8E10-AB14-E9B8-5DD41568E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6" y="1676400"/>
            <a:ext cx="11838448" cy="4766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635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Заглавие 1">
            <a:extLst>
              <a:ext uri="{FF2B5EF4-FFF2-40B4-BE49-F238E27FC236}">
                <a16:creationId xmlns:a16="http://schemas.microsoft.com/office/drawing/2014/main" id="{56D76B92-0ADB-4F2C-2DE8-631DF96E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55" y="251514"/>
            <a:ext cx="8420877" cy="1184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bg-BG" sz="3200" dirty="0"/>
              <a:t>Отговор на въпрос на рецензента</a:t>
            </a:r>
            <a:br>
              <a:rPr lang="bg-BG" sz="3200" dirty="0"/>
            </a:br>
            <a:r>
              <a:rPr lang="bg-BG" sz="3200" dirty="0"/>
              <a:t>Въпрос № 3</a:t>
            </a:r>
            <a:endParaRPr lang="en-US" sz="3200" dirty="0"/>
          </a:p>
        </p:txBody>
      </p:sp>
      <p:sp>
        <p:nvSpPr>
          <p:cNvPr id="8" name="Контейнер за съдържание 2">
            <a:extLst>
              <a:ext uri="{FF2B5EF4-FFF2-40B4-BE49-F238E27FC236}">
                <a16:creationId xmlns:a16="http://schemas.microsoft.com/office/drawing/2014/main" id="{B7DC39E8-1F9F-2BF8-ACA5-FA2778822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295" y="1616327"/>
            <a:ext cx="9616663" cy="886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bg-BG" sz="2100" dirty="0">
                <a:solidFill>
                  <a:schemeClr val="tx2">
                    <a:lumMod val="75000"/>
                  </a:schemeClr>
                </a:solidFill>
              </a:rPr>
              <a:t>Каква е разликата между валидиране и верифициране?</a:t>
            </a:r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06CDB06-EBF6-B73A-1A5B-CE972B1B0A7E}"/>
              </a:ext>
            </a:extLst>
          </p:cNvPr>
          <p:cNvSpPr txBox="1"/>
          <p:nvPr/>
        </p:nvSpPr>
        <p:spPr>
          <a:xfrm>
            <a:off x="999241" y="2485983"/>
            <a:ext cx="57904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Софтуерно изследване: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Валидация</a:t>
            </a:r>
            <a:r>
              <a:rPr lang="bg-BG" dirty="0"/>
              <a:t> – Дейност, която гарантира, че истинските нужди и очаквания на заинтересованата страна/крайния потребител от продукта са изпълнени.</a:t>
            </a:r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Верификация</a:t>
            </a:r>
            <a:r>
              <a:rPr lang="bg-BG" dirty="0"/>
              <a:t> – Процес, който доказва дали системата отговаря на определени изисквания на даден етап от нейното развитие.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4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Заглавие 1">
            <a:extLst>
              <a:ext uri="{FF2B5EF4-FFF2-40B4-BE49-F238E27FC236}">
                <a16:creationId xmlns:a16="http://schemas.microsoft.com/office/drawing/2014/main" id="{A166E550-EF4B-B855-EFC6-018BDBB7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55" y="251514"/>
            <a:ext cx="8420877" cy="1184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bg-BG" sz="3200" dirty="0"/>
              <a:t>Отговор на въпрос на рецензента</a:t>
            </a:r>
            <a:br>
              <a:rPr lang="bg-BG" sz="3200" dirty="0"/>
            </a:br>
            <a:r>
              <a:rPr lang="bg-BG" sz="3200" dirty="0"/>
              <a:t>Въпрос № 4</a:t>
            </a:r>
            <a:endParaRPr lang="en-US" sz="3200" dirty="0"/>
          </a:p>
        </p:txBody>
      </p:sp>
      <p:sp>
        <p:nvSpPr>
          <p:cNvPr id="8" name="Контейнер за съдържание 2">
            <a:extLst>
              <a:ext uri="{FF2B5EF4-FFF2-40B4-BE49-F238E27FC236}">
                <a16:creationId xmlns:a16="http://schemas.microsoft.com/office/drawing/2014/main" id="{1ED78356-46E3-AEFF-C714-6E711C0D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295" y="1616327"/>
            <a:ext cx="9616663" cy="886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bg-BG" sz="2100" dirty="0">
                <a:solidFill>
                  <a:schemeClr val="tx2">
                    <a:lumMod val="75000"/>
                  </a:schemeClr>
                </a:solidFill>
              </a:rPr>
              <a:t>Използвали сте жетони за достъп в приложението си. Какъв е периода на валидността им?</a:t>
            </a:r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231A622C-6592-5922-6391-D183AE1F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707" y="2980993"/>
            <a:ext cx="4363277" cy="28085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16" descr="What the heck are JWT and OAuth 2.0? | by Lye Jia Jun | Jul, 2022 | Level  Up Coding">
            <a:extLst>
              <a:ext uri="{FF2B5EF4-FFF2-40B4-BE49-F238E27FC236}">
                <a16:creationId xmlns:a16="http://schemas.microsoft.com/office/drawing/2014/main" id="{660E57B4-D53E-00C9-0900-51112453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35" y="2811052"/>
            <a:ext cx="1397865" cy="13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ED5A83BA-ED26-9A17-F858-1BF14D1BD98E}"/>
              </a:ext>
            </a:extLst>
          </p:cNvPr>
          <p:cNvSpPr txBox="1"/>
          <p:nvPr/>
        </p:nvSpPr>
        <p:spPr>
          <a:xfrm>
            <a:off x="678572" y="4238494"/>
            <a:ext cx="173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JSON WEB TOKEN </a:t>
            </a:r>
          </a:p>
        </p:txBody>
      </p:sp>
    </p:spTree>
    <p:extLst>
      <p:ext uri="{BB962C8B-B14F-4D97-AF65-F5344CB8AC3E}">
        <p14:creationId xmlns:p14="http://schemas.microsoft.com/office/powerpoint/2010/main" val="239894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8DC0B4F-19EA-F5D1-8087-6FC993F9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08" y="50316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dirty="0"/>
              <a:t>Избрани технологии</a:t>
            </a:r>
            <a:endParaRPr lang="en-US" sz="3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иране 31">
            <a:extLst>
              <a:ext uri="{FF2B5EF4-FFF2-40B4-BE49-F238E27FC236}">
                <a16:creationId xmlns:a16="http://schemas.microsoft.com/office/drawing/2014/main" id="{C7D04B12-3DFD-34E7-130C-7761A861C1EE}"/>
              </a:ext>
            </a:extLst>
          </p:cNvPr>
          <p:cNvGrpSpPr/>
          <p:nvPr/>
        </p:nvGrpSpPr>
        <p:grpSpPr>
          <a:xfrm>
            <a:off x="1068497" y="4282342"/>
            <a:ext cx="1165490" cy="1390022"/>
            <a:chOff x="502001" y="2486123"/>
            <a:chExt cx="1165490" cy="13900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E2C9DB-02FF-7918-697C-1023E9A40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01" y="2486123"/>
              <a:ext cx="1136874" cy="98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Текстово поле 30">
              <a:extLst>
                <a:ext uri="{FF2B5EF4-FFF2-40B4-BE49-F238E27FC236}">
                  <a16:creationId xmlns:a16="http://schemas.microsoft.com/office/drawing/2014/main" id="{C33BEE06-0036-ADE7-A539-AFEC1EF85157}"/>
                </a:ext>
              </a:extLst>
            </p:cNvPr>
            <p:cNvSpPr txBox="1"/>
            <p:nvPr/>
          </p:nvSpPr>
          <p:spPr>
            <a:xfrm>
              <a:off x="587849" y="3506813"/>
              <a:ext cx="1079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Vue.JS</a:t>
              </a:r>
              <a:endParaRPr lang="en-US" dirty="0"/>
            </a:p>
          </p:txBody>
        </p:sp>
      </p:grpSp>
      <p:grpSp>
        <p:nvGrpSpPr>
          <p:cNvPr id="34" name="Групиране 33">
            <a:extLst>
              <a:ext uri="{FF2B5EF4-FFF2-40B4-BE49-F238E27FC236}">
                <a16:creationId xmlns:a16="http://schemas.microsoft.com/office/drawing/2014/main" id="{A81E2A8F-E78B-7124-0DBD-A777B3C79E03}"/>
              </a:ext>
            </a:extLst>
          </p:cNvPr>
          <p:cNvGrpSpPr/>
          <p:nvPr/>
        </p:nvGrpSpPr>
        <p:grpSpPr>
          <a:xfrm>
            <a:off x="437995" y="1927107"/>
            <a:ext cx="1514335" cy="1558332"/>
            <a:chOff x="2290654" y="1940403"/>
            <a:chExt cx="1514335" cy="1558332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568C30F6-A868-DD38-4805-276E020B3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1348" y="1940403"/>
              <a:ext cx="1136874" cy="1133257"/>
            </a:xfrm>
            <a:prstGeom prst="rect">
              <a:avLst/>
            </a:prstGeom>
          </p:spPr>
        </p:pic>
        <p:sp>
          <p:nvSpPr>
            <p:cNvPr id="33" name="Текстово поле 32">
              <a:extLst>
                <a:ext uri="{FF2B5EF4-FFF2-40B4-BE49-F238E27FC236}">
                  <a16:creationId xmlns:a16="http://schemas.microsoft.com/office/drawing/2014/main" id="{E1C6B087-9361-6106-401E-31B05A6B2A33}"/>
                </a:ext>
              </a:extLst>
            </p:cNvPr>
            <p:cNvSpPr txBox="1"/>
            <p:nvPr/>
          </p:nvSpPr>
          <p:spPr>
            <a:xfrm>
              <a:off x="2290654" y="3129403"/>
              <a:ext cx="1514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JavaScript</a:t>
              </a:r>
            </a:p>
          </p:txBody>
        </p:sp>
      </p:grpSp>
      <p:grpSp>
        <p:nvGrpSpPr>
          <p:cNvPr id="36" name="Групиране 35">
            <a:extLst>
              <a:ext uri="{FF2B5EF4-FFF2-40B4-BE49-F238E27FC236}">
                <a16:creationId xmlns:a16="http://schemas.microsoft.com/office/drawing/2014/main" id="{24725A2C-FE7C-A5C4-DC44-07BAF076F897}"/>
              </a:ext>
            </a:extLst>
          </p:cNvPr>
          <p:cNvGrpSpPr/>
          <p:nvPr/>
        </p:nvGrpSpPr>
        <p:grpSpPr>
          <a:xfrm>
            <a:off x="5740399" y="1963009"/>
            <a:ext cx="1843159" cy="1617008"/>
            <a:chOff x="4273859" y="1942668"/>
            <a:chExt cx="1843159" cy="1617008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03DC8AB9-CF4D-4C21-9869-F2731480D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3859" y="1942668"/>
              <a:ext cx="1843159" cy="1232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Текстово поле 34">
              <a:extLst>
                <a:ext uri="{FF2B5EF4-FFF2-40B4-BE49-F238E27FC236}">
                  <a16:creationId xmlns:a16="http://schemas.microsoft.com/office/drawing/2014/main" id="{87D6FCDF-9E63-779F-F9ED-2CA82E6A31C5}"/>
                </a:ext>
              </a:extLst>
            </p:cNvPr>
            <p:cNvSpPr txBox="1"/>
            <p:nvPr/>
          </p:nvSpPr>
          <p:spPr>
            <a:xfrm>
              <a:off x="4780790" y="3190344"/>
              <a:ext cx="1044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MySQL</a:t>
              </a:r>
            </a:p>
          </p:txBody>
        </p:sp>
      </p:grpSp>
      <p:grpSp>
        <p:nvGrpSpPr>
          <p:cNvPr id="38" name="Групиране 37">
            <a:extLst>
              <a:ext uri="{FF2B5EF4-FFF2-40B4-BE49-F238E27FC236}">
                <a16:creationId xmlns:a16="http://schemas.microsoft.com/office/drawing/2014/main" id="{76F49C72-E353-204C-02DC-6B3D36F83681}"/>
              </a:ext>
            </a:extLst>
          </p:cNvPr>
          <p:cNvGrpSpPr/>
          <p:nvPr/>
        </p:nvGrpSpPr>
        <p:grpSpPr>
          <a:xfrm>
            <a:off x="7974018" y="1806570"/>
            <a:ext cx="1336515" cy="1903253"/>
            <a:chOff x="6463134" y="1868646"/>
            <a:chExt cx="1336515" cy="1903253"/>
          </a:xfrm>
        </p:grpSpPr>
        <p:pic>
          <p:nvPicPr>
            <p:cNvPr id="1026" name="Picture 2" descr="Sequelize Logo PNG Vector (SVG) Free Download">
              <a:extLst>
                <a:ext uri="{FF2B5EF4-FFF2-40B4-BE49-F238E27FC236}">
                  <a16:creationId xmlns:a16="http://schemas.microsoft.com/office/drawing/2014/main" id="{C3C25BEB-5E00-CE1B-A423-EF3E78920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4905" y="1868646"/>
              <a:ext cx="1068204" cy="1232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Текстово поле 36">
              <a:extLst>
                <a:ext uri="{FF2B5EF4-FFF2-40B4-BE49-F238E27FC236}">
                  <a16:creationId xmlns:a16="http://schemas.microsoft.com/office/drawing/2014/main" id="{D01E1949-80E2-2FFA-B03B-1B2168299AE5}"/>
                </a:ext>
              </a:extLst>
            </p:cNvPr>
            <p:cNvSpPr txBox="1"/>
            <p:nvPr/>
          </p:nvSpPr>
          <p:spPr>
            <a:xfrm>
              <a:off x="6463134" y="3125568"/>
              <a:ext cx="133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Sequelize</a:t>
              </a:r>
              <a:r>
                <a:rPr lang="en-US" dirty="0"/>
                <a:t> </a:t>
              </a:r>
              <a:r>
                <a:rPr lang="en-US" dirty="0" err="1"/>
                <a:t>ORM</a:t>
              </a:r>
              <a:endParaRPr lang="en-US" dirty="0"/>
            </a:p>
          </p:txBody>
        </p:sp>
      </p:grpSp>
      <p:grpSp>
        <p:nvGrpSpPr>
          <p:cNvPr id="40" name="Групиране 39">
            <a:extLst>
              <a:ext uri="{FF2B5EF4-FFF2-40B4-BE49-F238E27FC236}">
                <a16:creationId xmlns:a16="http://schemas.microsoft.com/office/drawing/2014/main" id="{9075C5E2-46CD-3514-28E6-87F68420BEF2}"/>
              </a:ext>
            </a:extLst>
          </p:cNvPr>
          <p:cNvGrpSpPr/>
          <p:nvPr/>
        </p:nvGrpSpPr>
        <p:grpSpPr>
          <a:xfrm>
            <a:off x="2131155" y="1753091"/>
            <a:ext cx="1271289" cy="1745545"/>
            <a:chOff x="8952624" y="1838745"/>
            <a:chExt cx="1271289" cy="1745545"/>
          </a:xfrm>
        </p:grpSpPr>
        <p:pic>
          <p:nvPicPr>
            <p:cNvPr id="1030" name="Picture 6" descr="Nodejs - Free brands and logotypes icons">
              <a:extLst>
                <a:ext uri="{FF2B5EF4-FFF2-40B4-BE49-F238E27FC236}">
                  <a16:creationId xmlns:a16="http://schemas.microsoft.com/office/drawing/2014/main" id="{1AE9A119-892A-51FD-AF2C-32B4FE5C6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2624" y="1838745"/>
              <a:ext cx="1271289" cy="1271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Текстово поле 38">
              <a:extLst>
                <a:ext uri="{FF2B5EF4-FFF2-40B4-BE49-F238E27FC236}">
                  <a16:creationId xmlns:a16="http://schemas.microsoft.com/office/drawing/2014/main" id="{DCD9F77D-F6D8-96DD-26F3-B04AE1091FD1}"/>
                </a:ext>
              </a:extLst>
            </p:cNvPr>
            <p:cNvSpPr txBox="1"/>
            <p:nvPr/>
          </p:nvSpPr>
          <p:spPr>
            <a:xfrm>
              <a:off x="8983036" y="3214958"/>
              <a:ext cx="1240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Node.JS</a:t>
              </a:r>
              <a:endParaRPr lang="en-US" dirty="0"/>
            </a:p>
          </p:txBody>
        </p:sp>
      </p:grpSp>
      <p:grpSp>
        <p:nvGrpSpPr>
          <p:cNvPr id="42" name="Групиране 41">
            <a:extLst>
              <a:ext uri="{FF2B5EF4-FFF2-40B4-BE49-F238E27FC236}">
                <a16:creationId xmlns:a16="http://schemas.microsoft.com/office/drawing/2014/main" id="{F007BBFA-6B61-6951-093E-E22EAD2DEFA6}"/>
              </a:ext>
            </a:extLst>
          </p:cNvPr>
          <p:cNvGrpSpPr/>
          <p:nvPr/>
        </p:nvGrpSpPr>
        <p:grpSpPr>
          <a:xfrm>
            <a:off x="3985867" y="1753091"/>
            <a:ext cx="1397864" cy="1802253"/>
            <a:chOff x="525971" y="4222030"/>
            <a:chExt cx="1397864" cy="1802253"/>
          </a:xfrm>
        </p:grpSpPr>
        <p:pic>
          <p:nvPicPr>
            <p:cNvPr id="1036" name="Picture 12" descr="Will Bjorn, Web Developer">
              <a:extLst>
                <a:ext uri="{FF2B5EF4-FFF2-40B4-BE49-F238E27FC236}">
                  <a16:creationId xmlns:a16="http://schemas.microsoft.com/office/drawing/2014/main" id="{16D701EC-F103-704F-8002-9A8678060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71" y="4222030"/>
              <a:ext cx="1397864" cy="139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Текстово поле 40">
              <a:extLst>
                <a:ext uri="{FF2B5EF4-FFF2-40B4-BE49-F238E27FC236}">
                  <a16:creationId xmlns:a16="http://schemas.microsoft.com/office/drawing/2014/main" id="{A7F35B18-F5ED-B301-5C86-07989BB5C482}"/>
                </a:ext>
              </a:extLst>
            </p:cNvPr>
            <p:cNvSpPr txBox="1"/>
            <p:nvPr/>
          </p:nvSpPr>
          <p:spPr>
            <a:xfrm>
              <a:off x="556645" y="5654951"/>
              <a:ext cx="1336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Express.JS</a:t>
              </a:r>
              <a:endParaRPr lang="en-US" dirty="0"/>
            </a:p>
          </p:txBody>
        </p:sp>
      </p:grpSp>
      <p:grpSp>
        <p:nvGrpSpPr>
          <p:cNvPr id="44" name="Групиране 43">
            <a:extLst>
              <a:ext uri="{FF2B5EF4-FFF2-40B4-BE49-F238E27FC236}">
                <a16:creationId xmlns:a16="http://schemas.microsoft.com/office/drawing/2014/main" id="{67ABD688-301D-7D98-549E-65BBDA93FB65}"/>
              </a:ext>
            </a:extLst>
          </p:cNvPr>
          <p:cNvGrpSpPr/>
          <p:nvPr/>
        </p:nvGrpSpPr>
        <p:grpSpPr>
          <a:xfrm>
            <a:off x="7225349" y="4181493"/>
            <a:ext cx="1434099" cy="1970543"/>
            <a:chOff x="2297334" y="4222029"/>
            <a:chExt cx="1434099" cy="1970543"/>
          </a:xfrm>
        </p:grpSpPr>
        <p:pic>
          <p:nvPicPr>
            <p:cNvPr id="1040" name="Picture 16" descr="What the heck are JWT and OAuth 2.0? | by Lye Jia Jun | Jul, 2022 | Level  Up Coding">
              <a:extLst>
                <a:ext uri="{FF2B5EF4-FFF2-40B4-BE49-F238E27FC236}">
                  <a16:creationId xmlns:a16="http://schemas.microsoft.com/office/drawing/2014/main" id="{80E67FF0-39CB-A294-0352-40FD61C8C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568" y="4222029"/>
              <a:ext cx="1397865" cy="13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Текстово поле 42">
              <a:extLst>
                <a:ext uri="{FF2B5EF4-FFF2-40B4-BE49-F238E27FC236}">
                  <a16:creationId xmlns:a16="http://schemas.microsoft.com/office/drawing/2014/main" id="{88441697-D899-369C-3E33-FDF0BD169725}"/>
                </a:ext>
              </a:extLst>
            </p:cNvPr>
            <p:cNvSpPr txBox="1"/>
            <p:nvPr/>
          </p:nvSpPr>
          <p:spPr>
            <a:xfrm>
              <a:off x="2297334" y="5546241"/>
              <a:ext cx="14034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JSON Web Token</a:t>
              </a:r>
            </a:p>
          </p:txBody>
        </p:sp>
      </p:grpSp>
      <p:grpSp>
        <p:nvGrpSpPr>
          <p:cNvPr id="46" name="Групиране 45">
            <a:extLst>
              <a:ext uri="{FF2B5EF4-FFF2-40B4-BE49-F238E27FC236}">
                <a16:creationId xmlns:a16="http://schemas.microsoft.com/office/drawing/2014/main" id="{67F5F77C-F64C-353D-96E8-FF731D1D2A92}"/>
              </a:ext>
            </a:extLst>
          </p:cNvPr>
          <p:cNvGrpSpPr/>
          <p:nvPr/>
        </p:nvGrpSpPr>
        <p:grpSpPr>
          <a:xfrm>
            <a:off x="2625040" y="4177756"/>
            <a:ext cx="1336515" cy="1651114"/>
            <a:chOff x="4218391" y="4193799"/>
            <a:chExt cx="1397865" cy="1690858"/>
          </a:xfrm>
        </p:grpSpPr>
        <p:pic>
          <p:nvPicPr>
            <p:cNvPr id="25" name="Picture 6" descr="Logo Html Html5 - Free image on Pixabay">
              <a:extLst>
                <a:ext uri="{FF2B5EF4-FFF2-40B4-BE49-F238E27FC236}">
                  <a16:creationId xmlns:a16="http://schemas.microsoft.com/office/drawing/2014/main" id="{A25680CB-7B69-E718-A2FF-EA091F63B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391" y="4193799"/>
              <a:ext cx="1397865" cy="13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Текстово поле 44">
              <a:extLst>
                <a:ext uri="{FF2B5EF4-FFF2-40B4-BE49-F238E27FC236}">
                  <a16:creationId xmlns:a16="http://schemas.microsoft.com/office/drawing/2014/main" id="{CD61F4C0-0C10-02C4-C35D-45423BE48587}"/>
                </a:ext>
              </a:extLst>
            </p:cNvPr>
            <p:cNvSpPr txBox="1"/>
            <p:nvPr/>
          </p:nvSpPr>
          <p:spPr>
            <a:xfrm>
              <a:off x="4519573" y="5506435"/>
              <a:ext cx="881807" cy="378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HTML</a:t>
              </a:r>
            </a:p>
          </p:txBody>
        </p:sp>
      </p:grpSp>
      <p:grpSp>
        <p:nvGrpSpPr>
          <p:cNvPr id="48" name="Групиране 47">
            <a:extLst>
              <a:ext uri="{FF2B5EF4-FFF2-40B4-BE49-F238E27FC236}">
                <a16:creationId xmlns:a16="http://schemas.microsoft.com/office/drawing/2014/main" id="{45AB2D4D-62DE-94B6-EA04-DFE0FF78A0FA}"/>
              </a:ext>
            </a:extLst>
          </p:cNvPr>
          <p:cNvGrpSpPr/>
          <p:nvPr/>
        </p:nvGrpSpPr>
        <p:grpSpPr>
          <a:xfrm>
            <a:off x="9258383" y="4348890"/>
            <a:ext cx="1585038" cy="1546551"/>
            <a:chOff x="5817366" y="4451494"/>
            <a:chExt cx="1709711" cy="1583464"/>
          </a:xfrm>
        </p:grpSpPr>
        <p:pic>
          <p:nvPicPr>
            <p:cNvPr id="29" name="Picture 16" descr="Visual Studio Code [ Download - Logo - icon ] png svg">
              <a:extLst>
                <a:ext uri="{FF2B5EF4-FFF2-40B4-BE49-F238E27FC236}">
                  <a16:creationId xmlns:a16="http://schemas.microsoft.com/office/drawing/2014/main" id="{A5B0DE30-85F1-C87A-2C2A-07C004CC0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105" y="4451494"/>
              <a:ext cx="928685" cy="928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Текстово поле 46">
              <a:extLst>
                <a:ext uri="{FF2B5EF4-FFF2-40B4-BE49-F238E27FC236}">
                  <a16:creationId xmlns:a16="http://schemas.microsoft.com/office/drawing/2014/main" id="{326D0891-7498-FB59-423A-D61984160B3C}"/>
                </a:ext>
              </a:extLst>
            </p:cNvPr>
            <p:cNvSpPr txBox="1"/>
            <p:nvPr/>
          </p:nvSpPr>
          <p:spPr>
            <a:xfrm>
              <a:off x="5817366" y="5388627"/>
              <a:ext cx="170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Visual Studio Code</a:t>
              </a:r>
            </a:p>
          </p:txBody>
        </p:sp>
      </p:grpSp>
      <p:grpSp>
        <p:nvGrpSpPr>
          <p:cNvPr id="50" name="Групиране 49">
            <a:extLst>
              <a:ext uri="{FF2B5EF4-FFF2-40B4-BE49-F238E27FC236}">
                <a16:creationId xmlns:a16="http://schemas.microsoft.com/office/drawing/2014/main" id="{E45495F9-1ADB-4690-8EAA-A8D8A9BAEA34}"/>
              </a:ext>
            </a:extLst>
          </p:cNvPr>
          <p:cNvGrpSpPr/>
          <p:nvPr/>
        </p:nvGrpSpPr>
        <p:grpSpPr>
          <a:xfrm>
            <a:off x="4648556" y="4181493"/>
            <a:ext cx="2393210" cy="1755190"/>
            <a:chOff x="8058450" y="3876145"/>
            <a:chExt cx="2393210" cy="1755190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165DC871-511C-1D73-B981-A532549E5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1983" y="3876145"/>
              <a:ext cx="1489677" cy="1489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2" descr="Image Result For Css3 Icon - Css Logo Transparent Background, HD Png  Download - Full Size Transparent Png for free (#1937198) - PNGIX">
              <a:extLst>
                <a:ext uri="{FF2B5EF4-FFF2-40B4-BE49-F238E27FC236}">
                  <a16:creationId xmlns:a16="http://schemas.microsoft.com/office/drawing/2014/main" id="{0F51E77E-0BFF-3117-3344-F33F9D4E1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03480">
              <a:off x="8058450" y="4156167"/>
              <a:ext cx="910658" cy="101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Текстово поле 48">
              <a:extLst>
                <a:ext uri="{FF2B5EF4-FFF2-40B4-BE49-F238E27FC236}">
                  <a16:creationId xmlns:a16="http://schemas.microsoft.com/office/drawing/2014/main" id="{2C0446DE-F679-BD2C-3EAD-0041E0F32DFC}"/>
                </a:ext>
              </a:extLst>
            </p:cNvPr>
            <p:cNvSpPr txBox="1"/>
            <p:nvPr/>
          </p:nvSpPr>
          <p:spPr>
            <a:xfrm>
              <a:off x="8414988" y="5262003"/>
              <a:ext cx="1704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Tailwind CSS</a:t>
              </a:r>
            </a:p>
          </p:txBody>
        </p:sp>
      </p:grpSp>
      <p:grpSp>
        <p:nvGrpSpPr>
          <p:cNvPr id="18" name="Групиране 17">
            <a:extLst>
              <a:ext uri="{FF2B5EF4-FFF2-40B4-BE49-F238E27FC236}">
                <a16:creationId xmlns:a16="http://schemas.microsoft.com/office/drawing/2014/main" id="{34831DF6-2403-5803-65E3-89838E91DA20}"/>
              </a:ext>
            </a:extLst>
          </p:cNvPr>
          <p:cNvGrpSpPr/>
          <p:nvPr/>
        </p:nvGrpSpPr>
        <p:grpSpPr>
          <a:xfrm>
            <a:off x="9639581" y="1778001"/>
            <a:ext cx="1931260" cy="1824945"/>
            <a:chOff x="9516126" y="1753091"/>
            <a:chExt cx="2054716" cy="1849855"/>
          </a:xfrm>
        </p:grpSpPr>
        <p:pic>
          <p:nvPicPr>
            <p:cNvPr id="8" name="Picture 2" descr="Npm Logo PNG Transparent &amp; SVG Vector - Freebie Supply">
              <a:extLst>
                <a:ext uri="{FF2B5EF4-FFF2-40B4-BE49-F238E27FC236}">
                  <a16:creationId xmlns:a16="http://schemas.microsoft.com/office/drawing/2014/main" id="{332CB2CC-1D76-18B5-FD58-43471FB19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6126" y="1753091"/>
              <a:ext cx="2054716" cy="1541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Текстово поле 15">
              <a:extLst>
                <a:ext uri="{FF2B5EF4-FFF2-40B4-BE49-F238E27FC236}">
                  <a16:creationId xmlns:a16="http://schemas.microsoft.com/office/drawing/2014/main" id="{3EF4C45D-6EE9-3B8E-6B66-C2D9CB18248E}"/>
                </a:ext>
              </a:extLst>
            </p:cNvPr>
            <p:cNvSpPr txBox="1"/>
            <p:nvPr/>
          </p:nvSpPr>
          <p:spPr>
            <a:xfrm>
              <a:off x="10155456" y="3233614"/>
              <a:ext cx="95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NPM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87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Заглавие 6">
            <a:extLst>
              <a:ext uri="{FF2B5EF4-FFF2-40B4-BE49-F238E27FC236}">
                <a16:creationId xmlns:a16="http://schemas.microsoft.com/office/drawing/2014/main" id="{7B0ABB9E-D08E-FAD8-5458-19BE578F9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bg-BG" dirty="0"/>
              <a:t>Софтуерна архитектура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Контейнер за съдържание 7">
            <a:extLst>
              <a:ext uri="{FF2B5EF4-FFF2-40B4-BE49-F238E27FC236}">
                <a16:creationId xmlns:a16="http://schemas.microsoft.com/office/drawing/2014/main" id="{DCF560AF-FBED-FFF8-B8BA-49B8C2C21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135" y="1778000"/>
            <a:ext cx="6247414" cy="361526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Presentation Layer – </a:t>
            </a:r>
            <a:r>
              <a:rPr lang="bg-BG" sz="1800" dirty="0">
                <a:solidFill>
                  <a:schemeClr val="tx1"/>
                </a:solidFill>
              </a:rPr>
              <a:t>Потребителски интерфейс. </a:t>
            </a:r>
          </a:p>
          <a:p>
            <a:r>
              <a:rPr lang="en-US" b="1" dirty="0">
                <a:solidFill>
                  <a:schemeClr val="tx1"/>
                </a:solidFill>
              </a:rPr>
              <a:t>Application Layer –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REST API, Web/Application Server.</a:t>
            </a:r>
            <a:endParaRPr lang="bg-BG" sz="1800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Service Layer –</a:t>
            </a:r>
            <a:r>
              <a:rPr lang="bg-BG" b="1" dirty="0">
                <a:solidFill>
                  <a:schemeClr val="tx1"/>
                </a:solidFill>
              </a:rPr>
              <a:t> </a:t>
            </a:r>
            <a:r>
              <a:rPr lang="bg-BG" sz="1800" dirty="0">
                <a:solidFill>
                  <a:schemeClr val="tx1"/>
                </a:solidFill>
              </a:rPr>
              <a:t>За бизнес идеите и правилата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bg-BG" sz="1800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Data Access Layer – </a:t>
            </a:r>
            <a:r>
              <a:rPr lang="bg-BG" sz="1800" dirty="0">
                <a:solidFill>
                  <a:schemeClr val="tx1"/>
                </a:solidFill>
              </a:rPr>
              <a:t>За</a:t>
            </a:r>
            <a:r>
              <a:rPr lang="bg-BG" sz="1800" b="1" dirty="0">
                <a:solidFill>
                  <a:schemeClr val="tx1"/>
                </a:solidFill>
              </a:rPr>
              <a:t> </a:t>
            </a:r>
            <a:r>
              <a:rPr lang="bg-BG" sz="1800" dirty="0">
                <a:solidFill>
                  <a:schemeClr val="tx1"/>
                </a:solidFill>
              </a:rPr>
              <a:t>извършване на операции с базата данни.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CC63ABC6-CB18-8243-4062-3AFCEBB6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85" y="1761632"/>
            <a:ext cx="4103727" cy="4410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8954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82FCECE-C667-B948-3230-669A3789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13" y="-48281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Entity relationship diagram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dirty="0" err="1"/>
              <a:t>ERD</a:t>
            </a:r>
            <a:r>
              <a:rPr lang="en-US" dirty="0"/>
              <a:t>)</a:t>
            </a:r>
            <a:r>
              <a:rPr lang="bg-BG" dirty="0"/>
              <a:t> – СЕКЦИЯ ПЪРВА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D5C597F8-EFEE-A369-64EA-00E2790E1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37" y="1349956"/>
            <a:ext cx="7046658" cy="5312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30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33460D46-89B8-9027-62C2-843DDC32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239311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Entity relationship diagram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dirty="0" err="1"/>
              <a:t>ERD</a:t>
            </a:r>
            <a:r>
              <a:rPr lang="en-US" dirty="0"/>
              <a:t>)</a:t>
            </a:r>
            <a:r>
              <a:rPr lang="bg-BG" dirty="0"/>
              <a:t> – СЕКЦИЯ Втора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5EF1BE29-19F4-FA59-DB7A-11668865E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532" y="1568880"/>
            <a:ext cx="3447317" cy="5098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89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C67FF0D-C460-6F4A-6F2B-8A5331BB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Entity relationship diagram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dirty="0" err="1"/>
              <a:t>ERD</a:t>
            </a:r>
            <a:r>
              <a:rPr lang="en-US" dirty="0"/>
              <a:t>)</a:t>
            </a:r>
            <a:r>
              <a:rPr lang="bg-BG" dirty="0"/>
              <a:t> – СЕКЦИЯ ТРЕТА</a:t>
            </a:r>
            <a:endParaRPr lang="en-US" dirty="0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8D9C1EC-502A-DCE2-387D-85D164D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89" y="2128962"/>
            <a:ext cx="6996222" cy="4043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270777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и">
  <a:themeElements>
    <a:clrScheme name="Сектори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и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и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</TotalTime>
  <Words>1456</Words>
  <Application>Microsoft Office PowerPoint</Application>
  <PresentationFormat>Широк екран</PresentationFormat>
  <Paragraphs>270</Paragraphs>
  <Slides>41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41</vt:i4>
      </vt:variant>
    </vt:vector>
  </HeadingPairs>
  <TitlesOfParts>
    <vt:vector size="46" baseType="lpstr">
      <vt:lpstr>Arial</vt:lpstr>
      <vt:lpstr>Calibri</vt:lpstr>
      <vt:lpstr>Century Gothic</vt:lpstr>
      <vt:lpstr>Wingdings 3</vt:lpstr>
      <vt:lpstr>Сектори</vt:lpstr>
      <vt:lpstr>Проектиране и разработка на уеб система за управление на фитнес верига</vt:lpstr>
      <vt:lpstr>Мотивация и ЦЕЛИ НА РАЗРАБОТКАТА</vt:lpstr>
      <vt:lpstr>Функционални изисквания</vt:lpstr>
      <vt:lpstr>Съществуващи решения</vt:lpstr>
      <vt:lpstr>Избрани технологии</vt:lpstr>
      <vt:lpstr>Софтуерна архитектура</vt:lpstr>
      <vt:lpstr>Entity relationship diagram (ERD) – СЕКЦИЯ ПЪРВА</vt:lpstr>
      <vt:lpstr>Entity relationship diagram (ERD) – СЕКЦИЯ Втора</vt:lpstr>
      <vt:lpstr>Entity relationship diagram (ERD) – СЕКЦИЯ ТРЕТА</vt:lpstr>
      <vt:lpstr>ПРОГРАМНА РЕАЛИЗАЦИЯ – СТРУКТУРА НА ПРОЕКТА Backend</vt:lpstr>
      <vt:lpstr>ПРОГРАМНА РЕАЛИЗАЦИЯ – СТРУКТУРА НА ПРОЕКТА Backend</vt:lpstr>
      <vt:lpstr>Програмна Реализация FRONTEND</vt:lpstr>
      <vt:lpstr>SITE MAP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Идеи за бъдещо развитие</vt:lpstr>
      <vt:lpstr>Благодаря за вниманието!</vt:lpstr>
      <vt:lpstr>Проектиране и разработка на уеб система за управление на фитнес верига</vt:lpstr>
      <vt:lpstr>Отговор на въпрос на рецензента Въпрос № 1</vt:lpstr>
      <vt:lpstr>Отговор на въпрос на рецензента Въпрос № 2</vt:lpstr>
      <vt:lpstr>Отговор на въпрос на рецензента Въпрос № 3</vt:lpstr>
      <vt:lpstr>Отговор на въпрос на рецензента Въпрос №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Проектиране и разработка на уеб система за управление на фитнес верига</dc:title>
  <dc:creator>slavqnhristov@gmail.com</dc:creator>
  <cp:lastModifiedBy>slavqnhristov@gmail.com</cp:lastModifiedBy>
  <cp:revision>61</cp:revision>
  <dcterms:created xsi:type="dcterms:W3CDTF">2022-09-01T08:18:57Z</dcterms:created>
  <dcterms:modified xsi:type="dcterms:W3CDTF">2022-09-12T14:26:57Z</dcterms:modified>
</cp:coreProperties>
</file>